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7" r:id="rId3"/>
    <p:sldId id="276" r:id="rId4"/>
    <p:sldId id="257" r:id="rId5"/>
    <p:sldId id="258" r:id="rId6"/>
    <p:sldId id="278" r:id="rId7"/>
    <p:sldId id="259" r:id="rId8"/>
    <p:sldId id="261" r:id="rId9"/>
    <p:sldId id="274" r:id="rId10"/>
    <p:sldId id="263" r:id="rId11"/>
    <p:sldId id="265" r:id="rId12"/>
    <p:sldId id="266" r:id="rId13"/>
    <p:sldId id="268" r:id="rId14"/>
    <p:sldId id="271" r:id="rId15"/>
    <p:sldId id="269" r:id="rId16"/>
    <p:sldId id="272" r:id="rId17"/>
    <p:sldId id="275" r:id="rId18"/>
    <p:sldId id="281" r:id="rId19"/>
    <p:sldId id="279" r:id="rId20"/>
    <p:sldId id="283" r:id="rId21"/>
    <p:sldId id="282" r:id="rId22"/>
    <p:sldId id="284"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56" autoAdjust="0"/>
  </p:normalViewPr>
  <p:slideViewPr>
    <p:cSldViewPr>
      <p:cViewPr varScale="1">
        <p:scale>
          <a:sx n="100" d="100"/>
          <a:sy n="100" d="100"/>
        </p:scale>
        <p:origin x="-19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558267716535432E-2"/>
          <c:y val="0.17061811023622048"/>
          <c:w val="0.89474855643044615"/>
          <c:h val="0.67519291338582677"/>
        </c:manualLayout>
      </c:layout>
      <c:scatterChart>
        <c:scatterStyle val="lineMarker"/>
        <c:varyColors val="0"/>
        <c:ser>
          <c:idx val="2"/>
          <c:order val="0"/>
          <c:tx>
            <c:strRef>
              <c:f>'Zusammenfassung (2)'!$A$19</c:f>
              <c:strCache>
                <c:ptCount val="1"/>
                <c:pt idx="0">
                  <c:v>CI Schütz</c:v>
                </c:pt>
              </c:strCache>
            </c:strRef>
          </c:tx>
          <c:spPr>
            <a:ln w="28575">
              <a:noFill/>
            </a:ln>
          </c:spPr>
          <c:marker>
            <c:symbol val="diamond"/>
            <c:size val="7"/>
            <c:spPr>
              <a:solidFill>
                <a:schemeClr val="tx1"/>
              </a:solidFill>
              <a:ln>
                <a:solidFill>
                  <a:schemeClr val="tx1"/>
                </a:solidFill>
              </a:ln>
            </c:spPr>
          </c:marker>
          <c:trendline>
            <c:spPr>
              <a:ln w="25400">
                <a:solidFill>
                  <a:schemeClr val="tx1"/>
                </a:solidFill>
              </a:ln>
            </c:spPr>
            <c:trendlineType val="linear"/>
            <c:dispRSqr val="1"/>
            <c:dispEq val="1"/>
            <c:trendlineLbl>
              <c:layout>
                <c:manualLayout>
                  <c:x val="0.57741046831955922"/>
                  <c:y val="-0.68064556499973927"/>
                </c:manualLayout>
              </c:layout>
              <c:numFmt formatCode="#,##0.00" sourceLinked="0"/>
              <c:txPr>
                <a:bodyPr/>
                <a:lstStyle/>
                <a:p>
                  <a:pPr>
                    <a:defRPr sz="1400"/>
                  </a:pPr>
                  <a:endParaRPr lang="de-DE"/>
                </a:p>
              </c:txPr>
            </c:trendlineLbl>
          </c:trendline>
          <c:xVal>
            <c:numRef>
              <c:f>'Zusammenfassung (2)'!$B$8:$N$8</c:f>
              <c:numCache>
                <c:formatCode>0.0</c:formatCode>
                <c:ptCount val="13"/>
                <c:pt idx="0">
                  <c:v>1.879</c:v>
                </c:pt>
                <c:pt idx="1">
                  <c:v>1.9019999999999997</c:v>
                </c:pt>
                <c:pt idx="2">
                  <c:v>1.5235000000000001</c:v>
                </c:pt>
                <c:pt idx="3">
                  <c:v>1.5124999999999997</c:v>
                </c:pt>
                <c:pt idx="4">
                  <c:v>0.96750000000000003</c:v>
                </c:pt>
                <c:pt idx="5">
                  <c:v>2.7340000000000004</c:v>
                </c:pt>
                <c:pt idx="6">
                  <c:v>3.8210000000000002</c:v>
                </c:pt>
                <c:pt idx="7">
                  <c:v>1.77</c:v>
                </c:pt>
                <c:pt idx="8">
                  <c:v>2.8489999999999998</c:v>
                </c:pt>
                <c:pt idx="9">
                  <c:v>2.6019999999999999</c:v>
                </c:pt>
                <c:pt idx="10">
                  <c:v>3.7845</c:v>
                </c:pt>
                <c:pt idx="11">
                  <c:v>2.6270000000000002</c:v>
                </c:pt>
                <c:pt idx="12">
                  <c:v>6.9340000000000002</c:v>
                </c:pt>
              </c:numCache>
            </c:numRef>
          </c:xVal>
          <c:yVal>
            <c:numRef>
              <c:f>'Zusammenfassung (2)'!$B$19:$N$19</c:f>
              <c:numCache>
                <c:formatCode>0.0</c:formatCode>
                <c:ptCount val="13"/>
                <c:pt idx="0">
                  <c:v>5.8474353439272573</c:v>
                </c:pt>
                <c:pt idx="1">
                  <c:v>5.9155796196674739</c:v>
                </c:pt>
                <c:pt idx="2">
                  <c:v>6.5783264635220107</c:v>
                </c:pt>
                <c:pt idx="3">
                  <c:v>6.3688167180235444</c:v>
                </c:pt>
                <c:pt idx="4">
                  <c:v>6.9934193402533875</c:v>
                </c:pt>
                <c:pt idx="5">
                  <c:v>3.4465773002524687</c:v>
                </c:pt>
                <c:pt idx="6">
                  <c:v>3.6635348510939094</c:v>
                </c:pt>
                <c:pt idx="7">
                  <c:v>7.0080013218677601</c:v>
                </c:pt>
                <c:pt idx="8">
                  <c:v>6.7827365234700077</c:v>
                </c:pt>
                <c:pt idx="9">
                  <c:v>4.3915324942654026</c:v>
                </c:pt>
                <c:pt idx="10">
                  <c:v>4.277984954628594</c:v>
                </c:pt>
                <c:pt idx="11">
                  <c:v>6.4205001040150007</c:v>
                </c:pt>
                <c:pt idx="12">
                  <c:v>0.31014377108388558</c:v>
                </c:pt>
              </c:numCache>
            </c:numRef>
          </c:yVal>
          <c:smooth val="0"/>
        </c:ser>
        <c:dLbls>
          <c:showLegendKey val="0"/>
          <c:showVal val="0"/>
          <c:showCatName val="0"/>
          <c:showSerName val="0"/>
          <c:showPercent val="0"/>
          <c:showBubbleSize val="0"/>
        </c:dLbls>
        <c:axId val="234850176"/>
        <c:axId val="234866176"/>
      </c:scatterChart>
      <c:valAx>
        <c:axId val="234850176"/>
        <c:scaling>
          <c:orientation val="maxMin"/>
        </c:scaling>
        <c:delete val="0"/>
        <c:axPos val="b"/>
        <c:title>
          <c:tx>
            <c:rich>
              <a:bodyPr/>
              <a:lstStyle/>
              <a:p>
                <a:pPr>
                  <a:defRPr sz="1400"/>
                </a:pPr>
                <a:r>
                  <a:rPr lang="en-US" sz="1400" dirty="0"/>
                  <a:t>MW</a:t>
                </a:r>
                <a:r>
                  <a:rPr lang="en-US" sz="1400" baseline="0" dirty="0"/>
                  <a:t> </a:t>
                </a:r>
                <a:r>
                  <a:rPr lang="en-US" sz="1400" baseline="0" dirty="0" err="1" smtClean="0"/>
                  <a:t>Jahrringbreite</a:t>
                </a:r>
                <a:r>
                  <a:rPr lang="en-US" sz="1400" baseline="0" dirty="0" smtClean="0"/>
                  <a:t> der </a:t>
                </a:r>
                <a:r>
                  <a:rPr lang="en-US" sz="1400" baseline="0" dirty="0" err="1" smtClean="0"/>
                  <a:t>letzten</a:t>
                </a:r>
                <a:r>
                  <a:rPr lang="en-US" sz="1400" baseline="0" dirty="0" smtClean="0"/>
                  <a:t> 10 </a:t>
                </a:r>
                <a:r>
                  <a:rPr lang="en-US" sz="1400" baseline="0" dirty="0" err="1" smtClean="0"/>
                  <a:t>Jahre</a:t>
                </a:r>
                <a:r>
                  <a:rPr lang="en-US" sz="1400" baseline="0" dirty="0" smtClean="0"/>
                  <a:t> </a:t>
                </a:r>
                <a:r>
                  <a:rPr lang="en-US" sz="1400" baseline="0" dirty="0"/>
                  <a:t>[mm]</a:t>
                </a:r>
                <a:endParaRPr lang="en-US" sz="1400" dirty="0"/>
              </a:p>
            </c:rich>
          </c:tx>
          <c:layout/>
          <c:overlay val="0"/>
        </c:title>
        <c:numFmt formatCode="0.0" sourceLinked="1"/>
        <c:majorTickMark val="out"/>
        <c:minorTickMark val="none"/>
        <c:tickLblPos val="nextTo"/>
        <c:crossAx val="234866176"/>
        <c:crosses val="autoZero"/>
        <c:crossBetween val="midCat"/>
      </c:valAx>
      <c:valAx>
        <c:axId val="234866176"/>
        <c:scaling>
          <c:orientation val="minMax"/>
          <c:min val="0"/>
        </c:scaling>
        <c:delete val="0"/>
        <c:axPos val="r"/>
        <c:majorGridlines/>
        <c:title>
          <c:tx>
            <c:rich>
              <a:bodyPr rot="-5400000" vert="horz"/>
              <a:lstStyle/>
              <a:p>
                <a:pPr>
                  <a:defRPr sz="1400"/>
                </a:pPr>
                <a:r>
                  <a:rPr lang="de-DE" sz="1400" dirty="0" smtClean="0"/>
                  <a:t>Konkurrenzindex</a:t>
                </a:r>
                <a:endParaRPr lang="de-DE" sz="1400" dirty="0"/>
              </a:p>
            </c:rich>
          </c:tx>
          <c:layout/>
          <c:overlay val="0"/>
        </c:title>
        <c:numFmt formatCode="0.0" sourceLinked="1"/>
        <c:majorTickMark val="out"/>
        <c:minorTickMark val="none"/>
        <c:tickLblPos val="nextTo"/>
        <c:crossAx val="234850176"/>
        <c:crosses val="autoZero"/>
        <c:crossBetween val="midCat"/>
      </c:valAx>
    </c:plotArea>
    <c:legend>
      <c:legendPos val="t"/>
      <c:legendEntry>
        <c:idx val="1"/>
        <c:delete val="1"/>
      </c:legendEntry>
      <c:layout>
        <c:manualLayout>
          <c:xMode val="edge"/>
          <c:yMode val="edge"/>
          <c:x val="0.42366334786664062"/>
          <c:y val="6.1728395061728392E-2"/>
          <c:w val="0.1262270232749832"/>
          <c:h val="7.9836262189080673E-2"/>
        </c:manualLayout>
      </c:layout>
      <c:overlay val="0"/>
      <c:txPr>
        <a:bodyPr/>
        <a:lstStyle/>
        <a:p>
          <a:pPr>
            <a:defRPr sz="1400"/>
          </a:pPr>
          <a:endParaRPr lang="de-DE"/>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558267716535432E-2"/>
          <c:y val="0.17061811023622048"/>
          <c:w val="0.87712396282475258"/>
          <c:h val="0.67519291338582677"/>
        </c:manualLayout>
      </c:layout>
      <c:scatterChart>
        <c:scatterStyle val="lineMarker"/>
        <c:varyColors val="0"/>
        <c:ser>
          <c:idx val="2"/>
          <c:order val="0"/>
          <c:tx>
            <c:v>CI Schütz</c:v>
          </c:tx>
          <c:spPr>
            <a:ln w="28575">
              <a:noFill/>
            </a:ln>
          </c:spPr>
          <c:marker>
            <c:symbol val="diamond"/>
            <c:size val="7"/>
            <c:spPr>
              <a:solidFill>
                <a:schemeClr val="tx1"/>
              </a:solidFill>
              <a:ln>
                <a:solidFill>
                  <a:schemeClr val="tx1"/>
                </a:solidFill>
              </a:ln>
            </c:spPr>
          </c:marker>
          <c:trendline>
            <c:spPr>
              <a:ln w="25400">
                <a:solidFill>
                  <a:schemeClr val="tx1"/>
                </a:solidFill>
              </a:ln>
            </c:spPr>
            <c:trendlineType val="linear"/>
            <c:dispRSqr val="1"/>
            <c:dispEq val="1"/>
            <c:trendlineLbl>
              <c:layout>
                <c:manualLayout>
                  <c:x val="0.58690393700787402"/>
                  <c:y val="-0.36893622047244096"/>
                </c:manualLayout>
              </c:layout>
              <c:numFmt formatCode="General" sourceLinked="0"/>
              <c:txPr>
                <a:bodyPr/>
                <a:lstStyle/>
                <a:p>
                  <a:pPr>
                    <a:defRPr sz="1400"/>
                  </a:pPr>
                  <a:endParaRPr lang="de-DE"/>
                </a:p>
              </c:txPr>
            </c:trendlineLbl>
          </c:trendline>
          <c:xVal>
            <c:numRef>
              <c:f>Zusammenfassung!$B$9:$P$9</c:f>
              <c:numCache>
                <c:formatCode>0.0</c:formatCode>
                <c:ptCount val="15"/>
                <c:pt idx="0">
                  <c:v>0.92600000000000016</c:v>
                </c:pt>
                <c:pt idx="1">
                  <c:v>2.4359999999999995</c:v>
                </c:pt>
                <c:pt idx="2">
                  <c:v>1.8714999999999999</c:v>
                </c:pt>
                <c:pt idx="3">
                  <c:v>1.4430000000000001</c:v>
                </c:pt>
                <c:pt idx="4">
                  <c:v>0.73750000000000004</c:v>
                </c:pt>
                <c:pt idx="5">
                  <c:v>1.6365000000000003</c:v>
                </c:pt>
                <c:pt idx="6">
                  <c:v>0.21200000000000002</c:v>
                </c:pt>
                <c:pt idx="7">
                  <c:v>1.2235</c:v>
                </c:pt>
                <c:pt idx="8">
                  <c:v>1.5189999999999999</c:v>
                </c:pt>
                <c:pt idx="9">
                  <c:v>0.89</c:v>
                </c:pt>
                <c:pt idx="10">
                  <c:v>1.7555000000000001</c:v>
                </c:pt>
                <c:pt idx="11">
                  <c:v>0.75800000000000001</c:v>
                </c:pt>
                <c:pt idx="12">
                  <c:v>1.0035000000000001</c:v>
                </c:pt>
                <c:pt idx="13">
                  <c:v>1.0569999999999999</c:v>
                </c:pt>
                <c:pt idx="14">
                  <c:v>0.76950000000000007</c:v>
                </c:pt>
              </c:numCache>
            </c:numRef>
          </c:xVal>
          <c:yVal>
            <c:numRef>
              <c:f>Zusammenfassung!$B$16:$P$16</c:f>
              <c:numCache>
                <c:formatCode>0.0</c:formatCode>
                <c:ptCount val="15"/>
                <c:pt idx="0">
                  <c:v>19.965538149419086</c:v>
                </c:pt>
                <c:pt idx="1">
                  <c:v>18.016635729120903</c:v>
                </c:pt>
                <c:pt idx="2">
                  <c:v>25.54847285685144</c:v>
                </c:pt>
                <c:pt idx="3">
                  <c:v>29.091112909613042</c:v>
                </c:pt>
                <c:pt idx="4">
                  <c:v>23.739115677447469</c:v>
                </c:pt>
                <c:pt idx="5">
                  <c:v>29.138481170210223</c:v>
                </c:pt>
                <c:pt idx="6">
                  <c:v>37.888626313552422</c:v>
                </c:pt>
                <c:pt idx="7">
                  <c:v>37.183913932330221</c:v>
                </c:pt>
                <c:pt idx="8">
                  <c:v>20.870882925176637</c:v>
                </c:pt>
                <c:pt idx="9">
                  <c:v>22.52540598153406</c:v>
                </c:pt>
                <c:pt idx="10">
                  <c:v>27.753002652480077</c:v>
                </c:pt>
                <c:pt idx="11">
                  <c:v>22.004163327616119</c:v>
                </c:pt>
                <c:pt idx="12">
                  <c:v>21.608450878567947</c:v>
                </c:pt>
                <c:pt idx="13">
                  <c:v>30.547752550368145</c:v>
                </c:pt>
                <c:pt idx="14">
                  <c:v>21.732684576272312</c:v>
                </c:pt>
              </c:numCache>
            </c:numRef>
          </c:yVal>
          <c:smooth val="0"/>
        </c:ser>
        <c:dLbls>
          <c:showLegendKey val="0"/>
          <c:showVal val="0"/>
          <c:showCatName val="0"/>
          <c:showSerName val="0"/>
          <c:showPercent val="0"/>
          <c:showBubbleSize val="0"/>
        </c:dLbls>
        <c:axId val="168886272"/>
        <c:axId val="168889728"/>
      </c:scatterChart>
      <c:valAx>
        <c:axId val="168886272"/>
        <c:scaling>
          <c:orientation val="maxMin"/>
        </c:scaling>
        <c:delete val="0"/>
        <c:axPos val="b"/>
        <c:title>
          <c:tx>
            <c:rich>
              <a:bodyPr/>
              <a:lstStyle/>
              <a:p>
                <a:pPr>
                  <a:defRPr sz="1400"/>
                </a:pPr>
                <a:r>
                  <a:rPr lang="en-US" sz="1400" dirty="0"/>
                  <a:t>MW</a:t>
                </a:r>
                <a:r>
                  <a:rPr lang="en-US" sz="1400" baseline="0" dirty="0"/>
                  <a:t> </a:t>
                </a:r>
                <a:r>
                  <a:rPr lang="en-US" sz="1400" baseline="0" dirty="0" err="1" smtClean="0"/>
                  <a:t>Jahrringbreite</a:t>
                </a:r>
                <a:r>
                  <a:rPr lang="en-US" sz="1400" baseline="0" dirty="0" smtClean="0"/>
                  <a:t> der </a:t>
                </a:r>
                <a:r>
                  <a:rPr lang="en-US" sz="1400" baseline="0" dirty="0" err="1" smtClean="0"/>
                  <a:t>letzten</a:t>
                </a:r>
                <a:r>
                  <a:rPr lang="en-US" sz="1400" baseline="0" dirty="0" smtClean="0"/>
                  <a:t> 10 </a:t>
                </a:r>
                <a:r>
                  <a:rPr lang="en-US" sz="1400" baseline="0" dirty="0" err="1" smtClean="0"/>
                  <a:t>Jahre</a:t>
                </a:r>
                <a:r>
                  <a:rPr lang="en-US" sz="1400" baseline="0" dirty="0" smtClean="0"/>
                  <a:t> </a:t>
                </a:r>
                <a:r>
                  <a:rPr lang="en-US" sz="1400" baseline="0" dirty="0"/>
                  <a:t>[mm]</a:t>
                </a:r>
                <a:endParaRPr lang="en-US" sz="1400" dirty="0"/>
              </a:p>
            </c:rich>
          </c:tx>
          <c:layout/>
          <c:overlay val="0"/>
        </c:title>
        <c:numFmt formatCode="0.0" sourceLinked="1"/>
        <c:majorTickMark val="out"/>
        <c:minorTickMark val="none"/>
        <c:tickLblPos val="nextTo"/>
        <c:crossAx val="168889728"/>
        <c:crosses val="autoZero"/>
        <c:crossBetween val="midCat"/>
      </c:valAx>
      <c:valAx>
        <c:axId val="168889728"/>
        <c:scaling>
          <c:orientation val="minMax"/>
          <c:min val="0"/>
        </c:scaling>
        <c:delete val="0"/>
        <c:axPos val="r"/>
        <c:majorGridlines/>
        <c:title>
          <c:tx>
            <c:rich>
              <a:bodyPr rot="-5400000" vert="horz"/>
              <a:lstStyle/>
              <a:p>
                <a:pPr>
                  <a:defRPr sz="1400"/>
                </a:pPr>
                <a:r>
                  <a:rPr lang="de-DE" sz="1400" dirty="0" smtClean="0"/>
                  <a:t>Konkurrenzindex</a:t>
                </a:r>
                <a:endParaRPr lang="de-DE" sz="1400" dirty="0"/>
              </a:p>
            </c:rich>
          </c:tx>
          <c:layout/>
          <c:overlay val="0"/>
        </c:title>
        <c:numFmt formatCode="0.0" sourceLinked="1"/>
        <c:majorTickMark val="out"/>
        <c:minorTickMark val="none"/>
        <c:tickLblPos val="nextTo"/>
        <c:crossAx val="168886272"/>
        <c:crosses val="autoZero"/>
        <c:crossBetween val="midCat"/>
      </c:valAx>
    </c:plotArea>
    <c:legend>
      <c:legendPos val="t"/>
      <c:legendEntry>
        <c:idx val="1"/>
        <c:delete val="1"/>
      </c:legendEntry>
      <c:layout>
        <c:manualLayout>
          <c:xMode val="edge"/>
          <c:yMode val="edge"/>
          <c:x val="0.43409573803274593"/>
          <c:y val="5.6666666666666664E-2"/>
          <c:w val="0.11530051799080671"/>
          <c:h val="6.0276377952755908E-2"/>
        </c:manualLayout>
      </c:layout>
      <c:overlay val="0"/>
      <c:txPr>
        <a:bodyPr/>
        <a:lstStyle/>
        <a:p>
          <a:pPr>
            <a:defRPr sz="1400"/>
          </a:pPr>
          <a:endParaRPr lang="de-DE"/>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45785964784643E-2"/>
          <c:y val="0.22168061573405423"/>
          <c:w val="0.90532898016247954"/>
          <c:h val="0.64882319072131311"/>
        </c:manualLayout>
      </c:layout>
      <c:scatterChart>
        <c:scatterStyle val="lineMarker"/>
        <c:varyColors val="0"/>
        <c:ser>
          <c:idx val="0"/>
          <c:order val="0"/>
          <c:tx>
            <c:strRef>
              <c:f>Auswertung!$AE$1:$AE$2</c:f>
              <c:strCache>
                <c:ptCount val="1"/>
                <c:pt idx="0">
                  <c:v>Schattentoleranz (Niinemets)</c:v>
                </c:pt>
              </c:strCache>
            </c:strRef>
          </c:tx>
          <c:spPr>
            <a:ln w="28575">
              <a:noFill/>
            </a:ln>
          </c:spPr>
          <c:marker>
            <c:symbol val="diamond"/>
            <c:size val="9"/>
          </c:marker>
          <c:trendline>
            <c:spPr>
              <a:ln w="19050">
                <a:solidFill>
                  <a:schemeClr val="accent1"/>
                </a:solidFill>
              </a:ln>
            </c:spPr>
            <c:trendlineType val="linear"/>
            <c:dispRSqr val="1"/>
            <c:dispEq val="0"/>
            <c:trendlineLbl>
              <c:layout>
                <c:manualLayout>
                  <c:x val="-0.24975365637615671"/>
                  <c:y val="9.5233534404690637E-2"/>
                </c:manualLayout>
              </c:layout>
              <c:numFmt formatCode="General" sourceLinked="0"/>
              <c:txPr>
                <a:bodyPr/>
                <a:lstStyle/>
                <a:p>
                  <a:pPr>
                    <a:defRPr sz="1400"/>
                  </a:pPr>
                  <a:endParaRPr lang="de-DE"/>
                </a:p>
              </c:txPr>
            </c:trendlineLbl>
          </c:trendline>
          <c:xVal>
            <c:numRef>
              <c:f>Auswertung!$AE$3:$AE$12</c:f>
              <c:numCache>
                <c:formatCode>General</c:formatCode>
                <c:ptCount val="10"/>
                <c:pt idx="0">
                  <c:v>3.33</c:v>
                </c:pt>
                <c:pt idx="1">
                  <c:v>3.38</c:v>
                </c:pt>
                <c:pt idx="2">
                  <c:v>2.0299999999999998</c:v>
                </c:pt>
                <c:pt idx="3">
                  <c:v>2.0299999999999998</c:v>
                </c:pt>
                <c:pt idx="4">
                  <c:v>2.72</c:v>
                </c:pt>
                <c:pt idx="5">
                  <c:v>2.3199999999999998</c:v>
                </c:pt>
                <c:pt idx="6">
                  <c:v>4.43</c:v>
                </c:pt>
                <c:pt idx="7">
                  <c:v>4.43</c:v>
                </c:pt>
                <c:pt idx="8">
                  <c:v>3.18</c:v>
                </c:pt>
                <c:pt idx="9">
                  <c:v>3.18</c:v>
                </c:pt>
              </c:numCache>
            </c:numRef>
          </c:xVal>
          <c:yVal>
            <c:numRef>
              <c:f>Auswertung!$E$3:$E$12</c:f>
              <c:numCache>
                <c:formatCode>0.0</c:formatCode>
                <c:ptCount val="10"/>
                <c:pt idx="0">
                  <c:v>5.2311222158515926</c:v>
                </c:pt>
                <c:pt idx="1">
                  <c:v>7.3500251352768737</c:v>
                </c:pt>
                <c:pt idx="2">
                  <c:v>3.8162557165693647</c:v>
                </c:pt>
                <c:pt idx="3">
                  <c:v>3.0484139349400463</c:v>
                </c:pt>
                <c:pt idx="4">
                  <c:v>5.8157200061341472</c:v>
                </c:pt>
                <c:pt idx="5">
                  <c:v>11.041022844898229</c:v>
                </c:pt>
                <c:pt idx="6">
                  <c:v>25.840949308704012</c:v>
                </c:pt>
                <c:pt idx="7">
                  <c:v>32.562516004377208</c:v>
                </c:pt>
                <c:pt idx="8">
                  <c:v>5.9636245482728096</c:v>
                </c:pt>
                <c:pt idx="9">
                  <c:v>8.3568337296637143</c:v>
                </c:pt>
              </c:numCache>
            </c:numRef>
          </c:yVal>
          <c:smooth val="0"/>
        </c:ser>
        <c:ser>
          <c:idx val="2"/>
          <c:order val="1"/>
          <c:tx>
            <c:strRef>
              <c:f>Auswertung!$AD$3</c:f>
              <c:strCache>
                <c:ptCount val="1"/>
                <c:pt idx="0">
                  <c:v>Vogel-Kirsche</c:v>
                </c:pt>
              </c:strCache>
            </c:strRef>
          </c:tx>
          <c:spPr>
            <a:ln w="28575">
              <a:noFill/>
            </a:ln>
          </c:spPr>
          <c:marker>
            <c:symbol val="diamond"/>
            <c:size val="9"/>
            <c:spPr>
              <a:noFill/>
              <a:ln>
                <a:solidFill>
                  <a:schemeClr val="tx1"/>
                </a:solidFill>
              </a:ln>
            </c:spPr>
          </c:marker>
          <c:xVal>
            <c:numRef>
              <c:f>Auswertung!$AE$3</c:f>
              <c:numCache>
                <c:formatCode>General</c:formatCode>
                <c:ptCount val="1"/>
                <c:pt idx="0">
                  <c:v>3.33</c:v>
                </c:pt>
              </c:numCache>
            </c:numRef>
          </c:xVal>
          <c:yVal>
            <c:numRef>
              <c:f>Auswertung!$E$3</c:f>
              <c:numCache>
                <c:formatCode>0.0</c:formatCode>
                <c:ptCount val="1"/>
                <c:pt idx="0">
                  <c:v>5.2311222158515926</c:v>
                </c:pt>
              </c:numCache>
            </c:numRef>
          </c:yVal>
          <c:smooth val="0"/>
        </c:ser>
        <c:ser>
          <c:idx val="3"/>
          <c:order val="2"/>
          <c:tx>
            <c:strRef>
              <c:f>Auswertung!$AD$4</c:f>
              <c:strCache>
                <c:ptCount val="1"/>
                <c:pt idx="0">
                  <c:v>Elsbeere</c:v>
                </c:pt>
              </c:strCache>
            </c:strRef>
          </c:tx>
          <c:spPr>
            <a:ln w="28575">
              <a:noFill/>
            </a:ln>
          </c:spPr>
          <c:marker>
            <c:symbol val="x"/>
            <c:size val="9"/>
            <c:spPr>
              <a:ln>
                <a:solidFill>
                  <a:schemeClr val="tx1"/>
                </a:solidFill>
              </a:ln>
            </c:spPr>
          </c:marker>
          <c:xVal>
            <c:numRef>
              <c:f>Auswertung!$AE$4</c:f>
              <c:numCache>
                <c:formatCode>General</c:formatCode>
                <c:ptCount val="1"/>
                <c:pt idx="0">
                  <c:v>3.38</c:v>
                </c:pt>
              </c:numCache>
            </c:numRef>
          </c:xVal>
          <c:yVal>
            <c:numRef>
              <c:f>Auswertung!$E$4</c:f>
              <c:numCache>
                <c:formatCode>0.0</c:formatCode>
                <c:ptCount val="1"/>
                <c:pt idx="0">
                  <c:v>7.3500251352768737</c:v>
                </c:pt>
              </c:numCache>
            </c:numRef>
          </c:yVal>
          <c:smooth val="0"/>
        </c:ser>
        <c:ser>
          <c:idx val="4"/>
          <c:order val="3"/>
          <c:tx>
            <c:strRef>
              <c:f>Auswertung!$AD$5</c:f>
              <c:strCache>
                <c:ptCount val="1"/>
                <c:pt idx="0">
                  <c:v>Sand-Birke</c:v>
                </c:pt>
              </c:strCache>
            </c:strRef>
          </c:tx>
          <c:spPr>
            <a:ln w="28575">
              <a:noFill/>
            </a:ln>
          </c:spPr>
          <c:marker>
            <c:symbol val="circle"/>
            <c:size val="9"/>
            <c:spPr>
              <a:noFill/>
              <a:ln>
                <a:solidFill>
                  <a:schemeClr val="tx1"/>
                </a:solidFill>
              </a:ln>
            </c:spPr>
          </c:marker>
          <c:xVal>
            <c:numRef>
              <c:f>Auswertung!$AE$5:$AE$6</c:f>
              <c:numCache>
                <c:formatCode>General</c:formatCode>
                <c:ptCount val="2"/>
                <c:pt idx="0">
                  <c:v>2.0299999999999998</c:v>
                </c:pt>
                <c:pt idx="1">
                  <c:v>2.0299999999999998</c:v>
                </c:pt>
              </c:numCache>
            </c:numRef>
          </c:xVal>
          <c:yVal>
            <c:numRef>
              <c:f>Auswertung!$E$5:$E$6</c:f>
              <c:numCache>
                <c:formatCode>0.0</c:formatCode>
                <c:ptCount val="2"/>
                <c:pt idx="0">
                  <c:v>3.8162557165693647</c:v>
                </c:pt>
                <c:pt idx="1">
                  <c:v>3.0484139349400463</c:v>
                </c:pt>
              </c:numCache>
            </c:numRef>
          </c:yVal>
          <c:smooth val="0"/>
        </c:ser>
        <c:ser>
          <c:idx val="5"/>
          <c:order val="4"/>
          <c:tx>
            <c:strRef>
              <c:f>Auswertung!$AD$7</c:f>
              <c:strCache>
                <c:ptCount val="1"/>
                <c:pt idx="0">
                  <c:v>Wild-Birne</c:v>
                </c:pt>
              </c:strCache>
            </c:strRef>
          </c:tx>
          <c:spPr>
            <a:ln w="28575">
              <a:noFill/>
            </a:ln>
          </c:spPr>
          <c:marker>
            <c:symbol val="square"/>
            <c:size val="9"/>
            <c:spPr>
              <a:noFill/>
              <a:ln>
                <a:solidFill>
                  <a:schemeClr val="tx1"/>
                </a:solidFill>
              </a:ln>
            </c:spPr>
          </c:marker>
          <c:xVal>
            <c:numRef>
              <c:f>Auswertung!$AE$7</c:f>
              <c:numCache>
                <c:formatCode>General</c:formatCode>
                <c:ptCount val="1"/>
                <c:pt idx="0">
                  <c:v>2.72</c:v>
                </c:pt>
              </c:numCache>
            </c:numRef>
          </c:xVal>
          <c:yVal>
            <c:numRef>
              <c:f>Auswertung!$E$7</c:f>
              <c:numCache>
                <c:formatCode>0.0</c:formatCode>
                <c:ptCount val="1"/>
                <c:pt idx="0">
                  <c:v>5.8157200061341472</c:v>
                </c:pt>
              </c:numCache>
            </c:numRef>
          </c:yVal>
          <c:smooth val="0"/>
        </c:ser>
        <c:ser>
          <c:idx val="6"/>
          <c:order val="5"/>
          <c:tx>
            <c:strRef>
              <c:f>Auswertung!$AD$8</c:f>
              <c:strCache>
                <c:ptCount val="1"/>
                <c:pt idx="0">
                  <c:v>Wild-Apfel</c:v>
                </c:pt>
              </c:strCache>
            </c:strRef>
          </c:tx>
          <c:spPr>
            <a:ln w="28575">
              <a:noFill/>
            </a:ln>
          </c:spPr>
          <c:marker>
            <c:symbol val="plus"/>
            <c:size val="9"/>
            <c:spPr>
              <a:noFill/>
              <a:ln>
                <a:solidFill>
                  <a:schemeClr val="tx1"/>
                </a:solidFill>
              </a:ln>
            </c:spPr>
          </c:marker>
          <c:xVal>
            <c:numRef>
              <c:f>Auswertung!$AE$8</c:f>
              <c:numCache>
                <c:formatCode>General</c:formatCode>
                <c:ptCount val="1"/>
                <c:pt idx="0">
                  <c:v>2.3199999999999998</c:v>
                </c:pt>
              </c:numCache>
            </c:numRef>
          </c:xVal>
          <c:yVal>
            <c:numRef>
              <c:f>Auswertung!$E$8</c:f>
              <c:numCache>
                <c:formatCode>0.0</c:formatCode>
                <c:ptCount val="1"/>
                <c:pt idx="0">
                  <c:v>11.041022844898229</c:v>
                </c:pt>
              </c:numCache>
            </c:numRef>
          </c:yVal>
          <c:smooth val="0"/>
        </c:ser>
        <c:ser>
          <c:idx val="7"/>
          <c:order val="6"/>
          <c:tx>
            <c:strRef>
              <c:f>Auswertung!$AD$9</c:f>
              <c:strCache>
                <c:ptCount val="1"/>
                <c:pt idx="0">
                  <c:v>Gemeine Eibe</c:v>
                </c:pt>
              </c:strCache>
            </c:strRef>
          </c:tx>
          <c:spPr>
            <a:ln w="28575">
              <a:noFill/>
            </a:ln>
          </c:spPr>
          <c:marker>
            <c:symbol val="dash"/>
            <c:size val="9"/>
            <c:spPr>
              <a:noFill/>
              <a:ln>
                <a:solidFill>
                  <a:schemeClr val="tx1"/>
                </a:solidFill>
              </a:ln>
            </c:spPr>
          </c:marker>
          <c:xVal>
            <c:numRef>
              <c:f>Auswertung!$AE$9:$AE$10</c:f>
              <c:numCache>
                <c:formatCode>General</c:formatCode>
                <c:ptCount val="2"/>
                <c:pt idx="0">
                  <c:v>4.43</c:v>
                </c:pt>
                <c:pt idx="1">
                  <c:v>4.43</c:v>
                </c:pt>
              </c:numCache>
            </c:numRef>
          </c:xVal>
          <c:yVal>
            <c:numRef>
              <c:f>Auswertung!$E$9:$E$10</c:f>
              <c:numCache>
                <c:formatCode>0.0</c:formatCode>
                <c:ptCount val="2"/>
                <c:pt idx="0">
                  <c:v>25.840949308704012</c:v>
                </c:pt>
                <c:pt idx="1">
                  <c:v>32.562516004377208</c:v>
                </c:pt>
              </c:numCache>
            </c:numRef>
          </c:yVal>
          <c:smooth val="0"/>
        </c:ser>
        <c:ser>
          <c:idx val="8"/>
          <c:order val="7"/>
          <c:tx>
            <c:strRef>
              <c:f>Auswertung!$AD$11</c:f>
              <c:strCache>
                <c:ptCount val="1"/>
                <c:pt idx="0">
                  <c:v>Feld-Ahorn</c:v>
                </c:pt>
              </c:strCache>
            </c:strRef>
          </c:tx>
          <c:spPr>
            <a:ln w="28575">
              <a:noFill/>
            </a:ln>
          </c:spPr>
          <c:marker>
            <c:symbol val="triangle"/>
            <c:size val="9"/>
            <c:spPr>
              <a:noFill/>
              <a:ln>
                <a:solidFill>
                  <a:schemeClr val="tx1"/>
                </a:solidFill>
              </a:ln>
            </c:spPr>
          </c:marker>
          <c:xVal>
            <c:numRef>
              <c:f>Auswertung!$AE$11:$AE$12</c:f>
              <c:numCache>
                <c:formatCode>General</c:formatCode>
                <c:ptCount val="2"/>
                <c:pt idx="0">
                  <c:v>3.18</c:v>
                </c:pt>
                <c:pt idx="1">
                  <c:v>3.18</c:v>
                </c:pt>
              </c:numCache>
            </c:numRef>
          </c:xVal>
          <c:yVal>
            <c:numRef>
              <c:f>Auswertung!$E$11:$E$12</c:f>
              <c:numCache>
                <c:formatCode>0.0</c:formatCode>
                <c:ptCount val="2"/>
                <c:pt idx="0">
                  <c:v>5.9636245482728096</c:v>
                </c:pt>
                <c:pt idx="1">
                  <c:v>8.3568337296637143</c:v>
                </c:pt>
              </c:numCache>
            </c:numRef>
          </c:yVal>
          <c:smooth val="0"/>
        </c:ser>
        <c:dLbls>
          <c:showLegendKey val="0"/>
          <c:showVal val="0"/>
          <c:showCatName val="0"/>
          <c:showSerName val="0"/>
          <c:showPercent val="0"/>
          <c:showBubbleSize val="0"/>
        </c:dLbls>
        <c:axId val="169385984"/>
        <c:axId val="169389056"/>
      </c:scatterChart>
      <c:valAx>
        <c:axId val="169385984"/>
        <c:scaling>
          <c:orientation val="minMax"/>
        </c:scaling>
        <c:delete val="0"/>
        <c:axPos val="b"/>
        <c:title>
          <c:tx>
            <c:rich>
              <a:bodyPr/>
              <a:lstStyle/>
              <a:p>
                <a:pPr>
                  <a:defRPr sz="1400"/>
                </a:pPr>
                <a:r>
                  <a:rPr lang="de-DE" sz="1400" dirty="0" smtClean="0"/>
                  <a:t>Schattentoleranz nach </a:t>
                </a:r>
                <a:r>
                  <a:rPr lang="de-DE" sz="1400" dirty="0" err="1" smtClean="0"/>
                  <a:t>Niinements</a:t>
                </a:r>
                <a:endParaRPr lang="de-DE" sz="1400" dirty="0"/>
              </a:p>
            </c:rich>
          </c:tx>
          <c:layout/>
          <c:overlay val="0"/>
        </c:title>
        <c:numFmt formatCode="General" sourceLinked="1"/>
        <c:majorTickMark val="out"/>
        <c:minorTickMark val="none"/>
        <c:tickLblPos val="nextTo"/>
        <c:crossAx val="169389056"/>
        <c:crosses val="autoZero"/>
        <c:crossBetween val="midCat"/>
      </c:valAx>
      <c:valAx>
        <c:axId val="169389056"/>
        <c:scaling>
          <c:orientation val="minMax"/>
        </c:scaling>
        <c:delete val="0"/>
        <c:axPos val="l"/>
        <c:majorGridlines/>
        <c:title>
          <c:tx>
            <c:rich>
              <a:bodyPr rot="-5400000" vert="horz"/>
              <a:lstStyle/>
              <a:p>
                <a:pPr>
                  <a:defRPr sz="1400"/>
                </a:pPr>
                <a:r>
                  <a:rPr lang="de-DE" sz="1400" dirty="0" smtClean="0"/>
                  <a:t>Konkurrenzindex</a:t>
                </a:r>
                <a:endParaRPr lang="de-DE" sz="1400" dirty="0"/>
              </a:p>
            </c:rich>
          </c:tx>
          <c:layout/>
          <c:overlay val="0"/>
        </c:title>
        <c:numFmt formatCode="0" sourceLinked="0"/>
        <c:majorTickMark val="out"/>
        <c:minorTickMark val="none"/>
        <c:tickLblPos val="nextTo"/>
        <c:crossAx val="169385984"/>
        <c:crosses val="autoZero"/>
        <c:crossBetween val="midCat"/>
      </c:valAx>
    </c:plotArea>
    <c:legend>
      <c:legendPos val="t"/>
      <c:legendEntry>
        <c:idx val="8"/>
        <c:delete val="1"/>
      </c:legendEntry>
      <c:layout>
        <c:manualLayout>
          <c:xMode val="edge"/>
          <c:yMode val="edge"/>
          <c:x val="0.1019505698973467"/>
          <c:y val="9.9570065407194545E-4"/>
          <c:w val="0.80858524877236382"/>
          <c:h val="0.20564810977575171"/>
        </c:manualLayout>
      </c:layout>
      <c:overlay val="0"/>
      <c:txPr>
        <a:bodyPr/>
        <a:lstStyle/>
        <a:p>
          <a:pPr>
            <a:defRPr sz="1400"/>
          </a:pPr>
          <a:endParaRPr lang="de-DE"/>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019A94-A416-4B74-9D9F-032726B9A50D}" type="datetimeFigureOut">
              <a:rPr lang="de-DE" smtClean="0"/>
              <a:t>20.10.2017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5D0C12-4536-43B7-BB5B-132AB22D232D}" type="slidenum">
              <a:rPr lang="de-DE" smtClean="0"/>
              <a:t>‹Nr.›</a:t>
            </a:fld>
            <a:endParaRPr lang="de-DE"/>
          </a:p>
        </p:txBody>
      </p:sp>
    </p:spTree>
    <p:extLst>
      <p:ext uri="{BB962C8B-B14F-4D97-AF65-F5344CB8AC3E}">
        <p14:creationId xmlns:p14="http://schemas.microsoft.com/office/powerpoint/2010/main" val="167423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95D0C12-4536-43B7-BB5B-132AB22D232D}" type="slidenum">
              <a:rPr lang="de-DE" smtClean="0"/>
              <a:t>2</a:t>
            </a:fld>
            <a:endParaRPr lang="de-DE"/>
          </a:p>
        </p:txBody>
      </p:sp>
    </p:spTree>
    <p:extLst>
      <p:ext uri="{BB962C8B-B14F-4D97-AF65-F5344CB8AC3E}">
        <p14:creationId xmlns:p14="http://schemas.microsoft.com/office/powerpoint/2010/main" val="1353862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BGF</a:t>
            </a:r>
            <a:r>
              <a:rPr lang="de-DE" baseline="0" dirty="0" smtClean="0"/>
              <a:t> – hergeleitet aus BHD, </a:t>
            </a:r>
            <a:r>
              <a:rPr lang="de-DE" baseline="0" dirty="0" smtClean="0"/>
              <a:t>Wert Dichte der gesamten Fläche</a:t>
            </a:r>
            <a:endParaRPr lang="de-DE" dirty="0" smtClean="0"/>
          </a:p>
          <a:p>
            <a:endParaRPr lang="de-DE" dirty="0"/>
          </a:p>
        </p:txBody>
      </p:sp>
      <p:sp>
        <p:nvSpPr>
          <p:cNvPr id="4" name="Foliennummernplatzhalter 3"/>
          <p:cNvSpPr>
            <a:spLocks noGrp="1"/>
          </p:cNvSpPr>
          <p:nvPr>
            <p:ph type="sldNum" sz="quarter" idx="10"/>
          </p:nvPr>
        </p:nvSpPr>
        <p:spPr/>
        <p:txBody>
          <a:bodyPr/>
          <a:lstStyle/>
          <a:p>
            <a:fld id="{C95D0C12-4536-43B7-BB5B-132AB22D232D}" type="slidenum">
              <a:rPr lang="de-DE" smtClean="0"/>
              <a:t>5</a:t>
            </a:fld>
            <a:endParaRPr lang="de-DE"/>
          </a:p>
        </p:txBody>
      </p:sp>
    </p:spTree>
    <p:extLst>
      <p:ext uri="{BB962C8B-B14F-4D97-AF65-F5344CB8AC3E}">
        <p14:creationId xmlns:p14="http://schemas.microsoft.com/office/powerpoint/2010/main" val="917179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GFP, BAL Index</a:t>
            </a:r>
            <a:r>
              <a:rPr lang="de-DE" baseline="0" dirty="0" smtClean="0"/>
              <a:t> – Einordnung bestimmter Bäume in die </a:t>
            </a:r>
            <a:r>
              <a:rPr lang="de-DE" baseline="0" dirty="0" err="1" smtClean="0"/>
              <a:t>Bestandesgrundfläche</a:t>
            </a:r>
            <a:r>
              <a:rPr lang="de-DE" baseline="0" dirty="0" smtClean="0"/>
              <a:t>, Aussage zu sozialem Rang</a:t>
            </a:r>
            <a:endParaRPr lang="de-DE" dirty="0"/>
          </a:p>
        </p:txBody>
      </p:sp>
      <p:sp>
        <p:nvSpPr>
          <p:cNvPr id="4" name="Foliennummernplatzhalter 3"/>
          <p:cNvSpPr>
            <a:spLocks noGrp="1"/>
          </p:cNvSpPr>
          <p:nvPr>
            <p:ph type="sldNum" sz="quarter" idx="10"/>
          </p:nvPr>
        </p:nvSpPr>
        <p:spPr/>
        <p:txBody>
          <a:bodyPr/>
          <a:lstStyle/>
          <a:p>
            <a:fld id="{C95D0C12-4536-43B7-BB5B-132AB22D232D}" type="slidenum">
              <a:rPr lang="de-DE" smtClean="0"/>
              <a:t>6</a:t>
            </a:fld>
            <a:endParaRPr lang="de-DE"/>
          </a:p>
        </p:txBody>
      </p:sp>
    </p:spTree>
    <p:extLst>
      <p:ext uri="{BB962C8B-B14F-4D97-AF65-F5344CB8AC3E}">
        <p14:creationId xmlns:p14="http://schemas.microsoft.com/office/powerpoint/2010/main" val="229775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Bezugsgröße Kronenschirmfläche</a:t>
            </a:r>
            <a:r>
              <a:rPr lang="de-DE" baseline="0" dirty="0" smtClean="0"/>
              <a:t> ab Schnittebene 66 % Kronenlänge</a:t>
            </a:r>
            <a:endParaRPr lang="de-DE" dirty="0"/>
          </a:p>
        </p:txBody>
      </p:sp>
      <p:sp>
        <p:nvSpPr>
          <p:cNvPr id="4" name="Foliennummernplatzhalter 3"/>
          <p:cNvSpPr>
            <a:spLocks noGrp="1"/>
          </p:cNvSpPr>
          <p:nvPr>
            <p:ph type="sldNum" sz="quarter" idx="10"/>
          </p:nvPr>
        </p:nvSpPr>
        <p:spPr/>
        <p:txBody>
          <a:bodyPr/>
          <a:lstStyle/>
          <a:p>
            <a:fld id="{C95D0C12-4536-43B7-BB5B-132AB22D232D}" type="slidenum">
              <a:rPr lang="de-DE" smtClean="0"/>
              <a:t>7</a:t>
            </a:fld>
            <a:endParaRPr lang="de-DE"/>
          </a:p>
        </p:txBody>
      </p:sp>
    </p:spTree>
    <p:extLst>
      <p:ext uri="{BB962C8B-B14F-4D97-AF65-F5344CB8AC3E}">
        <p14:creationId xmlns:p14="http://schemas.microsoft.com/office/powerpoint/2010/main" val="143686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95D0C12-4536-43B7-BB5B-132AB22D232D}" type="slidenum">
              <a:rPr lang="de-DE" smtClean="0"/>
              <a:t>22</a:t>
            </a:fld>
            <a:endParaRPr lang="de-DE"/>
          </a:p>
        </p:txBody>
      </p:sp>
    </p:spTree>
    <p:extLst>
      <p:ext uri="{BB962C8B-B14F-4D97-AF65-F5344CB8AC3E}">
        <p14:creationId xmlns:p14="http://schemas.microsoft.com/office/powerpoint/2010/main" val="115617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C0090BD8-34E9-48CD-9F0A-2F9FBED44285}" type="datetimeFigureOut">
              <a:rPr lang="de-DE" smtClean="0"/>
              <a:t>20.10.2017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9862384-6C27-4AC8-ABB0-E20C4BD301E9}" type="slidenum">
              <a:rPr lang="de-DE" smtClean="0"/>
              <a:t>‹Nr.›</a:t>
            </a:fld>
            <a:endParaRPr lang="de-DE"/>
          </a:p>
        </p:txBody>
      </p:sp>
    </p:spTree>
    <p:extLst>
      <p:ext uri="{BB962C8B-B14F-4D97-AF65-F5344CB8AC3E}">
        <p14:creationId xmlns:p14="http://schemas.microsoft.com/office/powerpoint/2010/main" val="120426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0090BD8-34E9-48CD-9F0A-2F9FBED44285}" type="datetimeFigureOut">
              <a:rPr lang="de-DE" smtClean="0"/>
              <a:t>20.10.2017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9862384-6C27-4AC8-ABB0-E20C4BD301E9}" type="slidenum">
              <a:rPr lang="de-DE" smtClean="0"/>
              <a:t>‹Nr.›</a:t>
            </a:fld>
            <a:endParaRPr lang="de-DE"/>
          </a:p>
        </p:txBody>
      </p:sp>
    </p:spTree>
    <p:extLst>
      <p:ext uri="{BB962C8B-B14F-4D97-AF65-F5344CB8AC3E}">
        <p14:creationId xmlns:p14="http://schemas.microsoft.com/office/powerpoint/2010/main" val="2124473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0090BD8-34E9-48CD-9F0A-2F9FBED44285}" type="datetimeFigureOut">
              <a:rPr lang="de-DE" smtClean="0"/>
              <a:t>20.10.2017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9862384-6C27-4AC8-ABB0-E20C4BD301E9}" type="slidenum">
              <a:rPr lang="de-DE" smtClean="0"/>
              <a:t>‹Nr.›</a:t>
            </a:fld>
            <a:endParaRPr lang="de-DE"/>
          </a:p>
        </p:txBody>
      </p:sp>
    </p:spTree>
    <p:extLst>
      <p:ext uri="{BB962C8B-B14F-4D97-AF65-F5344CB8AC3E}">
        <p14:creationId xmlns:p14="http://schemas.microsoft.com/office/powerpoint/2010/main" val="239701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0090BD8-34E9-48CD-9F0A-2F9FBED44285}" type="datetimeFigureOut">
              <a:rPr lang="de-DE" smtClean="0"/>
              <a:t>20.10.2017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9862384-6C27-4AC8-ABB0-E20C4BD301E9}" type="slidenum">
              <a:rPr lang="de-DE" smtClean="0"/>
              <a:t>‹Nr.›</a:t>
            </a:fld>
            <a:endParaRPr lang="de-DE"/>
          </a:p>
        </p:txBody>
      </p:sp>
    </p:spTree>
    <p:extLst>
      <p:ext uri="{BB962C8B-B14F-4D97-AF65-F5344CB8AC3E}">
        <p14:creationId xmlns:p14="http://schemas.microsoft.com/office/powerpoint/2010/main" val="2649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0090BD8-34E9-48CD-9F0A-2F9FBED44285}" type="datetimeFigureOut">
              <a:rPr lang="de-DE" smtClean="0"/>
              <a:t>20.10.2017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9862384-6C27-4AC8-ABB0-E20C4BD301E9}" type="slidenum">
              <a:rPr lang="de-DE" smtClean="0"/>
              <a:t>‹Nr.›</a:t>
            </a:fld>
            <a:endParaRPr lang="de-DE"/>
          </a:p>
        </p:txBody>
      </p:sp>
    </p:spTree>
    <p:extLst>
      <p:ext uri="{BB962C8B-B14F-4D97-AF65-F5344CB8AC3E}">
        <p14:creationId xmlns:p14="http://schemas.microsoft.com/office/powerpoint/2010/main" val="3198863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0090BD8-34E9-48CD-9F0A-2F9FBED44285}" type="datetimeFigureOut">
              <a:rPr lang="de-DE" smtClean="0"/>
              <a:t>20.10.2017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9862384-6C27-4AC8-ABB0-E20C4BD301E9}" type="slidenum">
              <a:rPr lang="de-DE" smtClean="0"/>
              <a:t>‹Nr.›</a:t>
            </a:fld>
            <a:endParaRPr lang="de-DE"/>
          </a:p>
        </p:txBody>
      </p:sp>
    </p:spTree>
    <p:extLst>
      <p:ext uri="{BB962C8B-B14F-4D97-AF65-F5344CB8AC3E}">
        <p14:creationId xmlns:p14="http://schemas.microsoft.com/office/powerpoint/2010/main" val="127063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0090BD8-34E9-48CD-9F0A-2F9FBED44285}" type="datetimeFigureOut">
              <a:rPr lang="de-DE" smtClean="0"/>
              <a:t>20.10.2017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9862384-6C27-4AC8-ABB0-E20C4BD301E9}" type="slidenum">
              <a:rPr lang="de-DE" smtClean="0"/>
              <a:t>‹Nr.›</a:t>
            </a:fld>
            <a:endParaRPr lang="de-DE"/>
          </a:p>
        </p:txBody>
      </p:sp>
    </p:spTree>
    <p:extLst>
      <p:ext uri="{BB962C8B-B14F-4D97-AF65-F5344CB8AC3E}">
        <p14:creationId xmlns:p14="http://schemas.microsoft.com/office/powerpoint/2010/main" val="86789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C0090BD8-34E9-48CD-9F0A-2F9FBED44285}" type="datetimeFigureOut">
              <a:rPr lang="de-DE" smtClean="0"/>
              <a:t>20.10.2017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9862384-6C27-4AC8-ABB0-E20C4BD301E9}" type="slidenum">
              <a:rPr lang="de-DE" smtClean="0"/>
              <a:t>‹Nr.›</a:t>
            </a:fld>
            <a:endParaRPr lang="de-DE"/>
          </a:p>
        </p:txBody>
      </p:sp>
    </p:spTree>
    <p:extLst>
      <p:ext uri="{BB962C8B-B14F-4D97-AF65-F5344CB8AC3E}">
        <p14:creationId xmlns:p14="http://schemas.microsoft.com/office/powerpoint/2010/main" val="2817025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0090BD8-34E9-48CD-9F0A-2F9FBED44285}" type="datetimeFigureOut">
              <a:rPr lang="de-DE" smtClean="0"/>
              <a:t>20.10.2017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9862384-6C27-4AC8-ABB0-E20C4BD301E9}" type="slidenum">
              <a:rPr lang="de-DE" smtClean="0"/>
              <a:t>‹Nr.›</a:t>
            </a:fld>
            <a:endParaRPr lang="de-DE"/>
          </a:p>
        </p:txBody>
      </p:sp>
    </p:spTree>
    <p:extLst>
      <p:ext uri="{BB962C8B-B14F-4D97-AF65-F5344CB8AC3E}">
        <p14:creationId xmlns:p14="http://schemas.microsoft.com/office/powerpoint/2010/main" val="408037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0090BD8-34E9-48CD-9F0A-2F9FBED44285}" type="datetimeFigureOut">
              <a:rPr lang="de-DE" smtClean="0"/>
              <a:t>20.10.2017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9862384-6C27-4AC8-ABB0-E20C4BD301E9}" type="slidenum">
              <a:rPr lang="de-DE" smtClean="0"/>
              <a:t>‹Nr.›</a:t>
            </a:fld>
            <a:endParaRPr lang="de-DE"/>
          </a:p>
        </p:txBody>
      </p:sp>
    </p:spTree>
    <p:extLst>
      <p:ext uri="{BB962C8B-B14F-4D97-AF65-F5344CB8AC3E}">
        <p14:creationId xmlns:p14="http://schemas.microsoft.com/office/powerpoint/2010/main" val="367053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0090BD8-34E9-48CD-9F0A-2F9FBED44285}" type="datetimeFigureOut">
              <a:rPr lang="de-DE" smtClean="0"/>
              <a:t>20.10.2017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9862384-6C27-4AC8-ABB0-E20C4BD301E9}" type="slidenum">
              <a:rPr lang="de-DE" smtClean="0"/>
              <a:t>‹Nr.›</a:t>
            </a:fld>
            <a:endParaRPr lang="de-DE"/>
          </a:p>
        </p:txBody>
      </p:sp>
    </p:spTree>
    <p:extLst>
      <p:ext uri="{BB962C8B-B14F-4D97-AF65-F5344CB8AC3E}">
        <p14:creationId xmlns:p14="http://schemas.microsoft.com/office/powerpoint/2010/main" val="211944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90BD8-34E9-48CD-9F0A-2F9FBED44285}" type="datetimeFigureOut">
              <a:rPr lang="de-DE" smtClean="0"/>
              <a:t>20.10.2017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62384-6C27-4AC8-ABB0-E20C4BD301E9}" type="slidenum">
              <a:rPr lang="de-DE" smtClean="0"/>
              <a:t>‹Nr.›</a:t>
            </a:fld>
            <a:endParaRPr lang="de-DE"/>
          </a:p>
        </p:txBody>
      </p:sp>
    </p:spTree>
    <p:extLst>
      <p:ext uri="{BB962C8B-B14F-4D97-AF65-F5344CB8AC3E}">
        <p14:creationId xmlns:p14="http://schemas.microsoft.com/office/powerpoint/2010/main" val="4095126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836712"/>
            <a:ext cx="7772400" cy="1470025"/>
          </a:xfrm>
        </p:spPr>
        <p:txBody>
          <a:bodyPr>
            <a:normAutofit fontScale="90000"/>
          </a:bodyPr>
          <a:lstStyle/>
          <a:p>
            <a:r>
              <a:rPr lang="de-DE" b="1" dirty="0" smtClean="0"/>
              <a:t>Dichte und Konkurrenz</a:t>
            </a:r>
            <a:br>
              <a:rPr lang="de-DE" b="1" dirty="0" smtClean="0"/>
            </a:br>
            <a:r>
              <a:rPr lang="de-DE" sz="2800" b="1" dirty="0" smtClean="0"/>
              <a:t>Indizes zur Einordnung der Wuchsverhältnisse einzelner Bäume oder Bestände</a:t>
            </a:r>
            <a:endParaRPr lang="de-DE" b="1" dirty="0"/>
          </a:p>
        </p:txBody>
      </p:sp>
      <p:pic>
        <p:nvPicPr>
          <p:cNvPr id="1026" name="Picture 2" descr="S:\Projekte\Waldcampus\WaldWelten\4 WissenschaftsWelt\Projekte\Waldklimafond_Seltene Baumarten\07 Versuchsflächen\04 Visualisierung\Üderheide Plot 8.bmp"/>
          <p:cNvPicPr>
            <a:picLocks noChangeAspect="1" noChangeArrowheads="1"/>
          </p:cNvPicPr>
          <p:nvPr/>
        </p:nvPicPr>
        <p:blipFill rotWithShape="1">
          <a:blip r:embed="rId2">
            <a:extLst>
              <a:ext uri="{28A0092B-C50C-407E-A947-70E740481C1C}">
                <a14:useLocalDpi xmlns:a14="http://schemas.microsoft.com/office/drawing/2010/main" val="0"/>
              </a:ext>
            </a:extLst>
          </a:blip>
          <a:srcRect t="3842"/>
          <a:stretch/>
        </p:blipFill>
        <p:spPr bwMode="auto">
          <a:xfrm>
            <a:off x="2051720" y="2708920"/>
            <a:ext cx="5256584" cy="379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270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sz="1800" dirty="0" smtClean="0">
                <a:solidFill>
                  <a:prstClr val="black"/>
                </a:solidFill>
              </a:rPr>
              <a:t>Berechnung eines dimensionslosen Wertes für den Zentralbaum unter Berücksichtigung der festgelegten Konkurrenten (Summenbildung aus Einzelwerten der Konkurrenzbäume)</a:t>
            </a:r>
          </a:p>
          <a:p>
            <a:r>
              <a:rPr lang="de-DE" sz="1800" dirty="0" smtClean="0">
                <a:solidFill>
                  <a:prstClr val="black"/>
                </a:solidFill>
              </a:rPr>
              <a:t>3 verschiedene Gruppierungen der Berechnungsformeln:</a:t>
            </a:r>
          </a:p>
          <a:p>
            <a:pPr lvl="1">
              <a:buFont typeface="+mj-lt"/>
              <a:buAutoNum type="arabicPeriod"/>
            </a:pPr>
            <a:r>
              <a:rPr lang="de-DE" sz="1600" dirty="0" smtClean="0">
                <a:solidFill>
                  <a:prstClr val="black"/>
                </a:solidFill>
              </a:rPr>
              <a:t>Überlappende Einflusszone</a:t>
            </a:r>
          </a:p>
          <a:p>
            <a:pPr lvl="1">
              <a:buFont typeface="+mj-lt"/>
              <a:buAutoNum type="arabicPeriod"/>
            </a:pPr>
            <a:r>
              <a:rPr lang="de-DE" sz="1600" dirty="0" smtClean="0">
                <a:solidFill>
                  <a:prstClr val="black"/>
                </a:solidFill>
              </a:rPr>
              <a:t>Verfügbarer Wuchsraum</a:t>
            </a:r>
          </a:p>
          <a:p>
            <a:pPr lvl="1">
              <a:buFont typeface="+mj-lt"/>
              <a:buAutoNum type="arabicPeriod"/>
            </a:pPr>
            <a:r>
              <a:rPr lang="de-DE" sz="1600" dirty="0" smtClean="0">
                <a:solidFill>
                  <a:prstClr val="black"/>
                </a:solidFill>
              </a:rPr>
              <a:t>Distanzgewogenes Dimensionsverhältnis</a:t>
            </a:r>
          </a:p>
          <a:p>
            <a:pPr lvl="1">
              <a:buFont typeface="+mj-lt"/>
              <a:buAutoNum type="arabicPeriod"/>
            </a:pPr>
            <a:endParaRPr lang="de-DE" sz="1800" dirty="0">
              <a:solidFill>
                <a:prstClr val="black"/>
              </a:solidFill>
            </a:endParaRPr>
          </a:p>
          <a:p>
            <a:endParaRPr lang="de-DE" sz="1800" dirty="0">
              <a:solidFill>
                <a:prstClr val="black"/>
              </a:solidFill>
            </a:endParaRPr>
          </a:p>
          <a:p>
            <a:endParaRPr lang="de-DE" dirty="0"/>
          </a:p>
        </p:txBody>
      </p:sp>
      <p:sp>
        <p:nvSpPr>
          <p:cNvPr id="4" name="Titel 1"/>
          <p:cNvSpPr>
            <a:spLocks noGrp="1"/>
          </p:cNvSpPr>
          <p:nvPr>
            <p:ph type="title"/>
          </p:nvPr>
        </p:nvSpPr>
        <p:spPr>
          <a:xfrm>
            <a:off x="457200" y="274638"/>
            <a:ext cx="8229600" cy="1143000"/>
          </a:xfrm>
        </p:spPr>
        <p:txBody>
          <a:bodyPr>
            <a:normAutofit/>
          </a:bodyPr>
          <a:lstStyle/>
          <a:p>
            <a:pPr algn="l"/>
            <a:r>
              <a:rPr lang="de-DE" sz="2000" b="1" u="sng" dirty="0" smtClean="0"/>
              <a:t>Punktdichte – </a:t>
            </a:r>
            <a:r>
              <a:rPr lang="de-DE" sz="2000" b="1" u="sng" dirty="0" smtClean="0"/>
              <a:t>2. Quantifizierung </a:t>
            </a:r>
            <a:r>
              <a:rPr lang="de-DE" sz="2000" b="1" u="sng" dirty="0" smtClean="0"/>
              <a:t>der Konkurrenz</a:t>
            </a:r>
            <a:endParaRPr lang="de-DE" sz="2000" b="1" u="sng" dirty="0"/>
          </a:p>
        </p:txBody>
      </p:sp>
    </p:spTree>
    <p:extLst>
      <p:ext uri="{BB962C8B-B14F-4D97-AF65-F5344CB8AC3E}">
        <p14:creationId xmlns:p14="http://schemas.microsoft.com/office/powerpoint/2010/main" val="3229843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46856" y="1196752"/>
            <a:ext cx="8229600" cy="4525963"/>
          </a:xfrm>
        </p:spPr>
        <p:txBody>
          <a:bodyPr/>
          <a:lstStyle/>
          <a:p>
            <a:pPr marL="457200" lvl="1" indent="0">
              <a:buNone/>
            </a:pPr>
            <a:r>
              <a:rPr lang="de-DE" sz="1800" dirty="0" smtClean="0">
                <a:solidFill>
                  <a:prstClr val="black"/>
                </a:solidFill>
              </a:rPr>
              <a:t>1. Überlappende Einflussbereiche</a:t>
            </a:r>
          </a:p>
          <a:p>
            <a:pPr lvl="1"/>
            <a:r>
              <a:rPr lang="de-DE" sz="1800" dirty="0" smtClean="0">
                <a:solidFill>
                  <a:prstClr val="black"/>
                </a:solidFill>
              </a:rPr>
              <a:t>CI nach </a:t>
            </a:r>
            <a:r>
              <a:rPr lang="de-DE" sz="1800" dirty="0" err="1" smtClean="0">
                <a:solidFill>
                  <a:prstClr val="black"/>
                </a:solidFill>
              </a:rPr>
              <a:t>Gerrard</a:t>
            </a:r>
            <a:r>
              <a:rPr lang="de-DE" sz="1800" dirty="0" smtClean="0">
                <a:solidFill>
                  <a:prstClr val="black"/>
                </a:solidFill>
              </a:rPr>
              <a:t> wird beschrieben durch Verhältnis der Summe der Überlappungsbereiche  zum Einflussbereich des Zentralbaumes</a:t>
            </a:r>
          </a:p>
          <a:p>
            <a:pPr lvl="1"/>
            <a:r>
              <a:rPr lang="de-DE" sz="1800" dirty="0" smtClean="0">
                <a:solidFill>
                  <a:prstClr val="black"/>
                </a:solidFill>
              </a:rPr>
              <a:t>CI nach Bella Überlappungsbereiche werden zusätzlich mit Quotienten der Durchmesser gewichtet</a:t>
            </a:r>
            <a:endParaRPr lang="de-DE" sz="1800" dirty="0">
              <a:solidFill>
                <a:prstClr val="black"/>
              </a:solidFill>
            </a:endParaRPr>
          </a:p>
          <a:p>
            <a:endParaRPr lang="de-DE" sz="1800" dirty="0">
              <a:solidFill>
                <a:prstClr val="black"/>
              </a:solidFill>
            </a:endParaRPr>
          </a:p>
          <a:p>
            <a:endParaRPr lang="de-DE" dirty="0"/>
          </a:p>
        </p:txBody>
      </p:sp>
      <p:sp>
        <p:nvSpPr>
          <p:cNvPr id="4" name="Titel 1"/>
          <p:cNvSpPr>
            <a:spLocks noGrp="1"/>
          </p:cNvSpPr>
          <p:nvPr>
            <p:ph type="title"/>
          </p:nvPr>
        </p:nvSpPr>
        <p:spPr>
          <a:xfrm>
            <a:off x="457200" y="274638"/>
            <a:ext cx="8229600" cy="1143000"/>
          </a:xfrm>
        </p:spPr>
        <p:txBody>
          <a:bodyPr>
            <a:normAutofit/>
          </a:bodyPr>
          <a:lstStyle/>
          <a:p>
            <a:pPr algn="l"/>
            <a:r>
              <a:rPr lang="de-DE" sz="2000" b="1" u="sng" dirty="0" smtClean="0"/>
              <a:t>Punktdichte – </a:t>
            </a:r>
            <a:r>
              <a:rPr lang="de-DE" sz="2000" b="1" u="sng" dirty="0" smtClean="0"/>
              <a:t>2. Quantifizierung </a:t>
            </a:r>
            <a:r>
              <a:rPr lang="de-DE" sz="2000" b="1" u="sng" dirty="0" smtClean="0"/>
              <a:t>der Konkurrenz</a:t>
            </a:r>
            <a:endParaRPr lang="de-DE" sz="2000" b="1"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56992"/>
            <a:ext cx="4896544" cy="244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5364088" y="5803390"/>
            <a:ext cx="3312368" cy="369332"/>
          </a:xfrm>
          <a:prstGeom prst="rect">
            <a:avLst/>
          </a:prstGeom>
          <a:noFill/>
        </p:spPr>
        <p:txBody>
          <a:bodyPr wrap="square" rtlCol="0">
            <a:spAutoFit/>
          </a:bodyPr>
          <a:lstStyle/>
          <a:p>
            <a:r>
              <a:rPr lang="de-DE" dirty="0" smtClean="0"/>
              <a:t>Quelle: </a:t>
            </a:r>
            <a:r>
              <a:rPr lang="de-DE" dirty="0" err="1" smtClean="0"/>
              <a:t>Gadow</a:t>
            </a:r>
            <a:r>
              <a:rPr lang="de-DE" dirty="0" smtClean="0"/>
              <a:t> 2003</a:t>
            </a:r>
            <a:endParaRPr lang="de-DE" dirty="0"/>
          </a:p>
        </p:txBody>
      </p:sp>
    </p:spTree>
    <p:extLst>
      <p:ext uri="{BB962C8B-B14F-4D97-AF65-F5344CB8AC3E}">
        <p14:creationId xmlns:p14="http://schemas.microsoft.com/office/powerpoint/2010/main" val="3005887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2144" y="1340841"/>
            <a:ext cx="8229600" cy="4525963"/>
          </a:xfrm>
        </p:spPr>
        <p:txBody>
          <a:bodyPr/>
          <a:lstStyle/>
          <a:p>
            <a:pPr marL="457200" lvl="1" indent="0">
              <a:buNone/>
            </a:pPr>
            <a:r>
              <a:rPr lang="de-DE" sz="1800" dirty="0" smtClean="0">
                <a:solidFill>
                  <a:prstClr val="black"/>
                </a:solidFill>
              </a:rPr>
              <a:t>2. Verfügbarer Wuchsraum</a:t>
            </a:r>
          </a:p>
          <a:p>
            <a:pPr lvl="1"/>
            <a:r>
              <a:rPr lang="de-DE" sz="1800" dirty="0" smtClean="0">
                <a:solidFill>
                  <a:prstClr val="black"/>
                </a:solidFill>
              </a:rPr>
              <a:t>Auf horizontale Ebene projizierter Standraum des Baumes </a:t>
            </a:r>
          </a:p>
          <a:p>
            <a:pPr lvl="1"/>
            <a:r>
              <a:rPr lang="de-DE" sz="1800" dirty="0" smtClean="0">
                <a:solidFill>
                  <a:prstClr val="black"/>
                </a:solidFill>
              </a:rPr>
              <a:t>topologische Standfläche wird durch Errichten einer senkrechten Grenze auf der Hälfte des Abstandes zwischen zwei benachbarten Bäumen erzeugt, bei mehreren Bäumen entsteht Polygon für jeden Baum (</a:t>
            </a:r>
            <a:r>
              <a:rPr lang="de-DE" sz="1800" dirty="0" err="1" smtClean="0">
                <a:solidFill>
                  <a:prstClr val="black"/>
                </a:solidFill>
              </a:rPr>
              <a:t>Dirichlet</a:t>
            </a:r>
            <a:r>
              <a:rPr lang="de-DE" sz="1800" dirty="0" smtClean="0">
                <a:solidFill>
                  <a:prstClr val="black"/>
                </a:solidFill>
              </a:rPr>
              <a:t> </a:t>
            </a:r>
            <a:r>
              <a:rPr lang="de-DE" sz="1800" dirty="0" err="1" smtClean="0">
                <a:solidFill>
                  <a:prstClr val="black"/>
                </a:solidFill>
              </a:rPr>
              <a:t>Tesselation</a:t>
            </a:r>
            <a:r>
              <a:rPr lang="de-DE" sz="1800" dirty="0" smtClean="0">
                <a:solidFill>
                  <a:prstClr val="black"/>
                </a:solidFill>
              </a:rPr>
              <a:t>)</a:t>
            </a:r>
          </a:p>
          <a:p>
            <a:pPr lvl="1"/>
            <a:r>
              <a:rPr lang="de-DE" sz="1800" dirty="0" smtClean="0">
                <a:solidFill>
                  <a:prstClr val="black"/>
                </a:solidFill>
              </a:rPr>
              <a:t>Durch Gewichtung der Abstände mit Wachstumsgrößen entsteht die ökologische Standfläche, keine lückenlose Aufteilung</a:t>
            </a:r>
          </a:p>
          <a:p>
            <a:pPr lvl="1"/>
            <a:endParaRPr lang="de-DE" sz="1800" dirty="0">
              <a:solidFill>
                <a:prstClr val="black"/>
              </a:solidFill>
            </a:endParaRPr>
          </a:p>
          <a:p>
            <a:endParaRPr lang="de-DE" sz="1800" dirty="0">
              <a:solidFill>
                <a:prstClr val="black"/>
              </a:solidFill>
            </a:endParaRPr>
          </a:p>
          <a:p>
            <a:endParaRPr lang="de-DE" dirty="0"/>
          </a:p>
        </p:txBody>
      </p:sp>
      <p:sp>
        <p:nvSpPr>
          <p:cNvPr id="4" name="Titel 1"/>
          <p:cNvSpPr>
            <a:spLocks noGrp="1"/>
          </p:cNvSpPr>
          <p:nvPr>
            <p:ph type="title"/>
          </p:nvPr>
        </p:nvSpPr>
        <p:spPr>
          <a:xfrm>
            <a:off x="457200" y="274638"/>
            <a:ext cx="8229600" cy="1143000"/>
          </a:xfrm>
        </p:spPr>
        <p:txBody>
          <a:bodyPr>
            <a:normAutofit/>
          </a:bodyPr>
          <a:lstStyle/>
          <a:p>
            <a:pPr algn="l"/>
            <a:r>
              <a:rPr lang="de-DE" sz="2000" b="1" u="sng" dirty="0" smtClean="0"/>
              <a:t>Punktdichte – </a:t>
            </a:r>
            <a:r>
              <a:rPr lang="de-DE" sz="2000" b="1" u="sng" dirty="0" smtClean="0"/>
              <a:t>2. Quantifizierung </a:t>
            </a:r>
            <a:r>
              <a:rPr lang="de-DE" sz="2000" b="1" u="sng" dirty="0" smtClean="0"/>
              <a:t>der Konkurrenz</a:t>
            </a:r>
            <a:endParaRPr lang="de-DE" sz="2000" b="1" u="sng" dirty="0"/>
          </a:p>
        </p:txBody>
      </p:sp>
      <p:sp>
        <p:nvSpPr>
          <p:cNvPr id="5" name="Textfeld 4"/>
          <p:cNvSpPr txBox="1"/>
          <p:nvPr/>
        </p:nvSpPr>
        <p:spPr>
          <a:xfrm>
            <a:off x="5364088" y="5973488"/>
            <a:ext cx="3312368" cy="369332"/>
          </a:xfrm>
          <a:prstGeom prst="rect">
            <a:avLst/>
          </a:prstGeom>
          <a:noFill/>
        </p:spPr>
        <p:txBody>
          <a:bodyPr wrap="square" rtlCol="0">
            <a:spAutoFit/>
          </a:bodyPr>
          <a:lstStyle/>
          <a:p>
            <a:r>
              <a:rPr lang="de-DE" dirty="0" smtClean="0"/>
              <a:t>Quelle: </a:t>
            </a:r>
            <a:r>
              <a:rPr lang="de-DE" dirty="0" err="1" smtClean="0"/>
              <a:t>Gadow</a:t>
            </a:r>
            <a:r>
              <a:rPr lang="de-DE" dirty="0" smtClean="0"/>
              <a:t> 2003</a:t>
            </a: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691970"/>
            <a:ext cx="4713337" cy="229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877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2144" y="1340841"/>
            <a:ext cx="8229600" cy="4525963"/>
          </a:xfrm>
        </p:spPr>
        <p:txBody>
          <a:bodyPr/>
          <a:lstStyle/>
          <a:p>
            <a:pPr marL="457200" lvl="1" indent="0">
              <a:buNone/>
            </a:pPr>
            <a:r>
              <a:rPr lang="de-DE" sz="1800" dirty="0">
                <a:solidFill>
                  <a:prstClr val="black"/>
                </a:solidFill>
              </a:rPr>
              <a:t>3</a:t>
            </a:r>
            <a:r>
              <a:rPr lang="de-DE" sz="1800" dirty="0" smtClean="0">
                <a:solidFill>
                  <a:prstClr val="black"/>
                </a:solidFill>
              </a:rPr>
              <a:t>. </a:t>
            </a:r>
            <a:r>
              <a:rPr lang="de-DE" sz="1800" dirty="0">
                <a:solidFill>
                  <a:prstClr val="black"/>
                </a:solidFill>
              </a:rPr>
              <a:t>Distanzgewogenes </a:t>
            </a:r>
            <a:r>
              <a:rPr lang="de-DE" sz="1800" dirty="0" smtClean="0">
                <a:solidFill>
                  <a:prstClr val="black"/>
                </a:solidFill>
              </a:rPr>
              <a:t>Dimensionsverhältnis</a:t>
            </a:r>
          </a:p>
          <a:p>
            <a:pPr lvl="1"/>
            <a:r>
              <a:rPr lang="de-DE" sz="1800" dirty="0" smtClean="0">
                <a:solidFill>
                  <a:prstClr val="black"/>
                </a:solidFill>
              </a:rPr>
              <a:t>HEGYI-Index: BHD Verhältnis von Konkurrenzbaum zum Zentralbaum gewichtet mit Abstand</a:t>
            </a:r>
          </a:p>
          <a:p>
            <a:pPr lvl="1"/>
            <a:r>
              <a:rPr lang="de-DE" sz="1800" dirty="0" smtClean="0">
                <a:solidFill>
                  <a:prstClr val="black"/>
                </a:solidFill>
              </a:rPr>
              <a:t>CI nach Schütz</a:t>
            </a:r>
          </a:p>
          <a:p>
            <a:pPr lvl="1"/>
            <a:r>
              <a:rPr lang="de-DE" sz="1800" dirty="0" smtClean="0">
                <a:solidFill>
                  <a:prstClr val="black"/>
                </a:solidFill>
              </a:rPr>
              <a:t>CI nach </a:t>
            </a:r>
            <a:r>
              <a:rPr lang="de-DE" sz="1800" dirty="0" err="1" smtClean="0">
                <a:solidFill>
                  <a:prstClr val="black"/>
                </a:solidFill>
              </a:rPr>
              <a:t>Bigging</a:t>
            </a:r>
            <a:r>
              <a:rPr lang="de-DE" sz="1800" dirty="0" smtClean="0">
                <a:solidFill>
                  <a:prstClr val="black"/>
                </a:solidFill>
              </a:rPr>
              <a:t> und </a:t>
            </a:r>
            <a:r>
              <a:rPr lang="de-DE" sz="1800" dirty="0" err="1" smtClean="0">
                <a:solidFill>
                  <a:prstClr val="black"/>
                </a:solidFill>
              </a:rPr>
              <a:t>Dobbertin</a:t>
            </a:r>
            <a:r>
              <a:rPr lang="de-DE" sz="1800" dirty="0" smtClean="0">
                <a:solidFill>
                  <a:prstClr val="black"/>
                </a:solidFill>
              </a:rPr>
              <a:t> </a:t>
            </a:r>
          </a:p>
          <a:p>
            <a:pPr lvl="1"/>
            <a:r>
              <a:rPr lang="de-DE" sz="1800" dirty="0" smtClean="0">
                <a:solidFill>
                  <a:prstClr val="black"/>
                </a:solidFill>
              </a:rPr>
              <a:t>CI </a:t>
            </a:r>
            <a:r>
              <a:rPr lang="de-DE" sz="1800" dirty="0">
                <a:solidFill>
                  <a:prstClr val="black"/>
                </a:solidFill>
              </a:rPr>
              <a:t>nach Tomé und Burkhart: Quotient des BHD von KB und ZB wird mit dem Reziprok oder dem negativem Exponent der Distanz multipliziert (KB mit geringerem BHD als ZB sollen Konkurrenzsituation verbessern, nicht berücksichtigt gleich starke Konkurrenten</a:t>
            </a:r>
            <a:r>
              <a:rPr lang="de-DE" sz="1800" dirty="0" smtClean="0">
                <a:solidFill>
                  <a:prstClr val="black"/>
                </a:solidFill>
              </a:rPr>
              <a:t>)</a:t>
            </a:r>
          </a:p>
          <a:p>
            <a:pPr lvl="1"/>
            <a:r>
              <a:rPr lang="de-DE" sz="1800" dirty="0" smtClean="0">
                <a:solidFill>
                  <a:prstClr val="black"/>
                </a:solidFill>
              </a:rPr>
              <a:t>CI nach </a:t>
            </a:r>
            <a:r>
              <a:rPr lang="de-DE" sz="1800" dirty="0" err="1" smtClean="0">
                <a:solidFill>
                  <a:prstClr val="black"/>
                </a:solidFill>
              </a:rPr>
              <a:t>Rautiainen</a:t>
            </a:r>
            <a:endParaRPr lang="de-DE" sz="1800" dirty="0" smtClean="0">
              <a:solidFill>
                <a:prstClr val="black"/>
              </a:solidFill>
            </a:endParaRPr>
          </a:p>
          <a:p>
            <a:pPr lvl="1"/>
            <a:r>
              <a:rPr lang="de-DE" sz="1800" dirty="0" smtClean="0">
                <a:solidFill>
                  <a:prstClr val="black"/>
                </a:solidFill>
              </a:rPr>
              <a:t>CI nach </a:t>
            </a:r>
            <a:r>
              <a:rPr lang="de-DE" sz="1800" dirty="0" err="1" smtClean="0">
                <a:solidFill>
                  <a:prstClr val="black"/>
                </a:solidFill>
              </a:rPr>
              <a:t>Pretzsch</a:t>
            </a:r>
            <a:r>
              <a:rPr lang="de-DE" sz="1800" dirty="0" smtClean="0">
                <a:solidFill>
                  <a:prstClr val="black"/>
                </a:solidFill>
              </a:rPr>
              <a:t>: aufsummierte Winkel von Suchkegelmantellinie zur Spitze des KB, jeweils gewichtet mit Relation der Kronenquerschnittsfläche von KB und ZB</a:t>
            </a:r>
          </a:p>
          <a:p>
            <a:pPr lvl="1"/>
            <a:r>
              <a:rPr lang="de-DE" sz="1800" dirty="0" smtClean="0">
                <a:solidFill>
                  <a:prstClr val="black"/>
                </a:solidFill>
              </a:rPr>
              <a:t>CI nach </a:t>
            </a:r>
            <a:r>
              <a:rPr lang="de-DE" sz="1800" dirty="0" err="1" smtClean="0">
                <a:solidFill>
                  <a:prstClr val="black"/>
                </a:solidFill>
              </a:rPr>
              <a:t>Ekö</a:t>
            </a:r>
            <a:r>
              <a:rPr lang="de-DE" sz="1800" dirty="0" smtClean="0">
                <a:solidFill>
                  <a:prstClr val="black"/>
                </a:solidFill>
              </a:rPr>
              <a:t> und </a:t>
            </a:r>
            <a:r>
              <a:rPr lang="de-DE" sz="1800" dirty="0" err="1" smtClean="0">
                <a:solidFill>
                  <a:prstClr val="black"/>
                </a:solidFill>
              </a:rPr>
              <a:t>Agestam</a:t>
            </a:r>
            <a:endParaRPr lang="de-DE" sz="1800" dirty="0" smtClean="0">
              <a:solidFill>
                <a:prstClr val="black"/>
              </a:solidFill>
            </a:endParaRPr>
          </a:p>
          <a:p>
            <a:pPr lvl="1"/>
            <a:endParaRPr lang="de-DE" sz="1800" dirty="0" smtClean="0">
              <a:solidFill>
                <a:prstClr val="black"/>
              </a:solidFill>
            </a:endParaRPr>
          </a:p>
          <a:p>
            <a:pPr lvl="1"/>
            <a:endParaRPr lang="de-DE" sz="1800" dirty="0" smtClean="0">
              <a:solidFill>
                <a:prstClr val="black"/>
              </a:solidFill>
            </a:endParaRPr>
          </a:p>
          <a:p>
            <a:pPr lvl="1"/>
            <a:endParaRPr lang="de-DE" sz="1800" dirty="0" smtClean="0">
              <a:solidFill>
                <a:prstClr val="black"/>
              </a:solidFill>
            </a:endParaRPr>
          </a:p>
          <a:p>
            <a:endParaRPr lang="de-DE" dirty="0"/>
          </a:p>
        </p:txBody>
      </p:sp>
      <p:sp>
        <p:nvSpPr>
          <p:cNvPr id="4" name="Titel 1"/>
          <p:cNvSpPr>
            <a:spLocks noGrp="1"/>
          </p:cNvSpPr>
          <p:nvPr>
            <p:ph type="title"/>
          </p:nvPr>
        </p:nvSpPr>
        <p:spPr>
          <a:xfrm>
            <a:off x="457200" y="274638"/>
            <a:ext cx="8229600" cy="1143000"/>
          </a:xfrm>
        </p:spPr>
        <p:txBody>
          <a:bodyPr>
            <a:normAutofit/>
          </a:bodyPr>
          <a:lstStyle/>
          <a:p>
            <a:pPr algn="l"/>
            <a:r>
              <a:rPr lang="de-DE" sz="2000" b="1" u="sng" dirty="0" smtClean="0"/>
              <a:t>Punktdichte – </a:t>
            </a:r>
            <a:r>
              <a:rPr lang="de-DE" sz="2000" b="1" u="sng" dirty="0" smtClean="0"/>
              <a:t>2. Quantifizierung </a:t>
            </a:r>
            <a:r>
              <a:rPr lang="de-DE" sz="2000" b="1" u="sng" dirty="0" smtClean="0"/>
              <a:t>der Konkurrenz</a:t>
            </a:r>
            <a:endParaRPr lang="de-DE" sz="2000" b="1" u="sng" dirty="0"/>
          </a:p>
        </p:txBody>
      </p:sp>
    </p:spTree>
    <p:extLst>
      <p:ext uri="{BB962C8B-B14F-4D97-AF65-F5344CB8AC3E}">
        <p14:creationId xmlns:p14="http://schemas.microsoft.com/office/powerpoint/2010/main" val="81606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2144" y="1340841"/>
            <a:ext cx="8229600" cy="4525963"/>
          </a:xfrm>
        </p:spPr>
        <p:txBody>
          <a:bodyPr/>
          <a:lstStyle/>
          <a:p>
            <a:pPr marL="457200" lvl="1" indent="0">
              <a:buNone/>
            </a:pPr>
            <a:r>
              <a:rPr lang="de-DE" sz="1800" dirty="0">
                <a:solidFill>
                  <a:prstClr val="black"/>
                </a:solidFill>
              </a:rPr>
              <a:t>3</a:t>
            </a:r>
            <a:r>
              <a:rPr lang="de-DE" sz="1800" dirty="0" smtClean="0">
                <a:solidFill>
                  <a:prstClr val="black"/>
                </a:solidFill>
              </a:rPr>
              <a:t>. </a:t>
            </a:r>
            <a:r>
              <a:rPr lang="de-DE" sz="1800" dirty="0">
                <a:solidFill>
                  <a:prstClr val="black"/>
                </a:solidFill>
              </a:rPr>
              <a:t>Distanzgewogenes </a:t>
            </a:r>
            <a:r>
              <a:rPr lang="de-DE" sz="1800" dirty="0" smtClean="0">
                <a:solidFill>
                  <a:prstClr val="black"/>
                </a:solidFill>
              </a:rPr>
              <a:t>Dimensionsverhältnis</a:t>
            </a:r>
          </a:p>
          <a:p>
            <a:pPr lvl="1"/>
            <a:r>
              <a:rPr lang="de-DE" sz="1800" dirty="0" smtClean="0">
                <a:solidFill>
                  <a:prstClr val="black"/>
                </a:solidFill>
              </a:rPr>
              <a:t>CI nach Schütz (Höhendifferenzmethode): Relation von Höhendifferenz, Kronenbreite und Abstand</a:t>
            </a:r>
          </a:p>
          <a:p>
            <a:pPr lvl="1"/>
            <a:endParaRPr lang="de-DE" sz="1800" dirty="0" smtClean="0">
              <a:solidFill>
                <a:prstClr val="black"/>
              </a:solidFill>
            </a:endParaRPr>
          </a:p>
          <a:p>
            <a:pPr lvl="1"/>
            <a:endParaRPr lang="de-DE" sz="1800" dirty="0" smtClean="0">
              <a:solidFill>
                <a:prstClr val="black"/>
              </a:solidFill>
            </a:endParaRPr>
          </a:p>
          <a:p>
            <a:pPr lvl="1"/>
            <a:endParaRPr lang="de-DE" sz="1800" dirty="0" smtClean="0">
              <a:solidFill>
                <a:prstClr val="black"/>
              </a:solidFill>
            </a:endParaRPr>
          </a:p>
          <a:p>
            <a:endParaRPr lang="de-DE" dirty="0"/>
          </a:p>
        </p:txBody>
      </p:sp>
      <p:sp>
        <p:nvSpPr>
          <p:cNvPr id="4" name="Titel 1"/>
          <p:cNvSpPr>
            <a:spLocks noGrp="1"/>
          </p:cNvSpPr>
          <p:nvPr>
            <p:ph type="title"/>
          </p:nvPr>
        </p:nvSpPr>
        <p:spPr>
          <a:xfrm>
            <a:off x="457200" y="274638"/>
            <a:ext cx="8229600" cy="1143000"/>
          </a:xfrm>
        </p:spPr>
        <p:txBody>
          <a:bodyPr>
            <a:normAutofit/>
          </a:bodyPr>
          <a:lstStyle/>
          <a:p>
            <a:pPr algn="l"/>
            <a:r>
              <a:rPr lang="de-DE" sz="2000" b="1" u="sng" dirty="0" smtClean="0"/>
              <a:t>Punktdichte – </a:t>
            </a:r>
            <a:r>
              <a:rPr lang="de-DE" sz="2000" b="1" u="sng" dirty="0" smtClean="0"/>
              <a:t>2. Quantifizierung </a:t>
            </a:r>
            <a:r>
              <a:rPr lang="de-DE" sz="2000" b="1" u="sng" dirty="0" smtClean="0"/>
              <a:t>der Konkurrenz</a:t>
            </a:r>
            <a:endParaRPr lang="de-DE" sz="2000" b="1" u="sng" dirty="0"/>
          </a:p>
        </p:txBody>
      </p:sp>
      <p:sp>
        <p:nvSpPr>
          <p:cNvPr id="6" name="Textfeld 5"/>
          <p:cNvSpPr txBox="1"/>
          <p:nvPr/>
        </p:nvSpPr>
        <p:spPr>
          <a:xfrm>
            <a:off x="5364088" y="5973488"/>
            <a:ext cx="3312368" cy="369332"/>
          </a:xfrm>
          <a:prstGeom prst="rect">
            <a:avLst/>
          </a:prstGeom>
          <a:noFill/>
        </p:spPr>
        <p:txBody>
          <a:bodyPr wrap="square" rtlCol="0">
            <a:spAutoFit/>
          </a:bodyPr>
          <a:lstStyle/>
          <a:p>
            <a:r>
              <a:rPr lang="de-DE" dirty="0" smtClean="0"/>
              <a:t>Quelle: </a:t>
            </a:r>
            <a:r>
              <a:rPr lang="de-DE" dirty="0" err="1" smtClean="0"/>
              <a:t>Gadow</a:t>
            </a:r>
            <a:r>
              <a:rPr lang="de-DE" dirty="0" smtClean="0"/>
              <a:t> 2003</a:t>
            </a:r>
            <a:endParaRPr lang="de-DE" dirty="0"/>
          </a:p>
        </p:txBody>
      </p:sp>
      <p:pic>
        <p:nvPicPr>
          <p:cNvPr id="7" name="Grafik 6"/>
          <p:cNvPicPr/>
          <p:nvPr/>
        </p:nvPicPr>
        <p:blipFill>
          <a:blip r:embed="rId2"/>
          <a:stretch>
            <a:fillRect/>
          </a:stretch>
        </p:blipFill>
        <p:spPr>
          <a:xfrm>
            <a:off x="1184910" y="2514336"/>
            <a:ext cx="3027050" cy="3074904"/>
          </a:xfrm>
          <a:prstGeom prst="rect">
            <a:avLst/>
          </a:prstGeom>
        </p:spPr>
      </p:pic>
      <p:pic>
        <p:nvPicPr>
          <p:cNvPr id="8" name="Grafik 7"/>
          <p:cNvPicPr/>
          <p:nvPr/>
        </p:nvPicPr>
        <p:blipFill>
          <a:blip r:embed="rId3"/>
          <a:stretch>
            <a:fillRect/>
          </a:stretch>
        </p:blipFill>
        <p:spPr>
          <a:xfrm>
            <a:off x="4537165" y="2431732"/>
            <a:ext cx="2809875" cy="664845"/>
          </a:xfrm>
          <a:prstGeom prst="rect">
            <a:avLst/>
          </a:prstGeom>
        </p:spPr>
      </p:pic>
    </p:spTree>
    <p:extLst>
      <p:ext uri="{BB962C8B-B14F-4D97-AF65-F5344CB8AC3E}">
        <p14:creationId xmlns:p14="http://schemas.microsoft.com/office/powerpoint/2010/main" val="696019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2144" y="1340841"/>
            <a:ext cx="8229600" cy="4525963"/>
          </a:xfrm>
        </p:spPr>
        <p:txBody>
          <a:bodyPr/>
          <a:lstStyle/>
          <a:p>
            <a:pPr marL="457200" lvl="1" indent="0">
              <a:buNone/>
            </a:pPr>
            <a:r>
              <a:rPr lang="de-DE" sz="1800" dirty="0">
                <a:solidFill>
                  <a:prstClr val="black"/>
                </a:solidFill>
              </a:rPr>
              <a:t>3</a:t>
            </a:r>
            <a:r>
              <a:rPr lang="de-DE" sz="1800" dirty="0" smtClean="0">
                <a:solidFill>
                  <a:prstClr val="black"/>
                </a:solidFill>
              </a:rPr>
              <a:t>. </a:t>
            </a:r>
            <a:r>
              <a:rPr lang="de-DE" sz="1800" dirty="0">
                <a:solidFill>
                  <a:prstClr val="black"/>
                </a:solidFill>
              </a:rPr>
              <a:t>Distanzgewogenes </a:t>
            </a:r>
            <a:r>
              <a:rPr lang="de-DE" sz="1800" dirty="0" smtClean="0">
                <a:solidFill>
                  <a:prstClr val="black"/>
                </a:solidFill>
              </a:rPr>
              <a:t>Dimensionsverhältnis</a:t>
            </a:r>
          </a:p>
          <a:p>
            <a:pPr lvl="1"/>
            <a:r>
              <a:rPr lang="de-DE" sz="1800" dirty="0" smtClean="0">
                <a:solidFill>
                  <a:prstClr val="black"/>
                </a:solidFill>
              </a:rPr>
              <a:t>CI nach </a:t>
            </a:r>
            <a:r>
              <a:rPr lang="de-DE" sz="1800" dirty="0" err="1" smtClean="0">
                <a:solidFill>
                  <a:prstClr val="black"/>
                </a:solidFill>
              </a:rPr>
              <a:t>Bigging</a:t>
            </a:r>
            <a:r>
              <a:rPr lang="de-DE" sz="1800" dirty="0" smtClean="0">
                <a:solidFill>
                  <a:prstClr val="black"/>
                </a:solidFill>
              </a:rPr>
              <a:t> und </a:t>
            </a:r>
            <a:r>
              <a:rPr lang="de-DE" sz="1800" dirty="0" err="1" smtClean="0">
                <a:solidFill>
                  <a:prstClr val="black"/>
                </a:solidFill>
              </a:rPr>
              <a:t>Dobbertin</a:t>
            </a:r>
            <a:r>
              <a:rPr lang="de-DE" sz="1800" dirty="0" smtClean="0">
                <a:solidFill>
                  <a:prstClr val="black"/>
                </a:solidFill>
              </a:rPr>
              <a:t>: Kronendimension (Querschnittsfläche, Mantelfläche oder Volumen) von KB und ZB ins Verhältnis gesetzt und direkt mit Abstand gewichtet oder indirekt der Konkurrenzanteil durch Suchkegelverfahren ermittelt</a:t>
            </a:r>
          </a:p>
          <a:p>
            <a:pPr marL="457200" lvl="1" indent="0">
              <a:buNone/>
            </a:pPr>
            <a:endParaRPr lang="de-DE" sz="1800" dirty="0" smtClean="0">
              <a:solidFill>
                <a:prstClr val="black"/>
              </a:solidFill>
            </a:endParaRPr>
          </a:p>
          <a:p>
            <a:pPr lvl="1"/>
            <a:endParaRPr lang="de-DE" sz="1800" dirty="0" smtClean="0">
              <a:solidFill>
                <a:prstClr val="black"/>
              </a:solidFill>
            </a:endParaRPr>
          </a:p>
          <a:p>
            <a:pPr lvl="1"/>
            <a:endParaRPr lang="de-DE" sz="1800" dirty="0" smtClean="0">
              <a:solidFill>
                <a:prstClr val="black"/>
              </a:solidFill>
            </a:endParaRPr>
          </a:p>
          <a:p>
            <a:pPr lvl="1"/>
            <a:endParaRPr lang="de-DE" sz="1800" dirty="0" smtClean="0">
              <a:solidFill>
                <a:prstClr val="black"/>
              </a:solidFill>
            </a:endParaRPr>
          </a:p>
          <a:p>
            <a:endParaRPr lang="de-DE" dirty="0"/>
          </a:p>
        </p:txBody>
      </p:sp>
      <p:sp>
        <p:nvSpPr>
          <p:cNvPr id="4" name="Titel 1"/>
          <p:cNvSpPr>
            <a:spLocks noGrp="1"/>
          </p:cNvSpPr>
          <p:nvPr>
            <p:ph type="title"/>
          </p:nvPr>
        </p:nvSpPr>
        <p:spPr>
          <a:xfrm>
            <a:off x="457200" y="274638"/>
            <a:ext cx="8229600" cy="1143000"/>
          </a:xfrm>
        </p:spPr>
        <p:txBody>
          <a:bodyPr>
            <a:normAutofit/>
          </a:bodyPr>
          <a:lstStyle/>
          <a:p>
            <a:pPr algn="l"/>
            <a:r>
              <a:rPr lang="de-DE" sz="2000" b="1" u="sng" dirty="0" smtClean="0"/>
              <a:t>Punktdichte </a:t>
            </a:r>
            <a:r>
              <a:rPr lang="de-DE" sz="2000" b="1" u="sng" dirty="0" smtClean="0"/>
              <a:t>– 2. </a:t>
            </a:r>
            <a:r>
              <a:rPr lang="de-DE" sz="2000" b="1" u="sng" dirty="0" smtClean="0"/>
              <a:t>Quantifizierung der Konkurrenz</a:t>
            </a:r>
            <a:endParaRPr lang="de-DE" sz="2000" b="1" u="sng" dirty="0"/>
          </a:p>
        </p:txBody>
      </p:sp>
      <p:sp>
        <p:nvSpPr>
          <p:cNvPr id="6" name="Textfeld 5"/>
          <p:cNvSpPr txBox="1"/>
          <p:nvPr/>
        </p:nvSpPr>
        <p:spPr>
          <a:xfrm>
            <a:off x="5364088" y="5973488"/>
            <a:ext cx="3312368" cy="369332"/>
          </a:xfrm>
          <a:prstGeom prst="rect">
            <a:avLst/>
          </a:prstGeom>
          <a:noFill/>
        </p:spPr>
        <p:txBody>
          <a:bodyPr wrap="square" rtlCol="0">
            <a:spAutoFit/>
          </a:bodyPr>
          <a:lstStyle/>
          <a:p>
            <a:r>
              <a:rPr lang="de-DE" dirty="0" smtClean="0"/>
              <a:t>Quelle: </a:t>
            </a:r>
            <a:r>
              <a:rPr lang="de-DE" dirty="0" err="1" smtClean="0"/>
              <a:t>Gadow</a:t>
            </a:r>
            <a:r>
              <a:rPr lang="de-DE" dirty="0" smtClean="0"/>
              <a:t> 2003</a:t>
            </a:r>
            <a:endParaRPr lang="de-DE" dirty="0"/>
          </a:p>
        </p:txBody>
      </p:sp>
      <p:sp>
        <p:nvSpPr>
          <p:cNvPr id="2" name="Textfeld 1"/>
          <p:cNvSpPr txBox="1"/>
          <p:nvPr/>
        </p:nvSpPr>
        <p:spPr>
          <a:xfrm>
            <a:off x="4860032" y="2924944"/>
            <a:ext cx="3528392" cy="923330"/>
          </a:xfrm>
          <a:prstGeom prst="rect">
            <a:avLst/>
          </a:prstGeom>
          <a:noFill/>
        </p:spPr>
        <p:txBody>
          <a:bodyPr wrap="square" rtlCol="0">
            <a:spAutoFit/>
          </a:bodyPr>
          <a:lstStyle/>
          <a:p>
            <a:r>
              <a:rPr lang="de-DE" dirty="0" smtClean="0"/>
              <a:t>-  Berechnung der (anteiligen) Kronendimension mit baumartenspezifischen Parametern</a:t>
            </a: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184" y="3137017"/>
            <a:ext cx="3380186" cy="302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346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2144" y="1340841"/>
            <a:ext cx="8229600" cy="4525963"/>
          </a:xfrm>
        </p:spPr>
        <p:txBody>
          <a:bodyPr/>
          <a:lstStyle/>
          <a:p>
            <a:pPr marL="457200" lvl="1" indent="0">
              <a:buNone/>
            </a:pPr>
            <a:r>
              <a:rPr lang="de-DE" sz="1800" dirty="0">
                <a:solidFill>
                  <a:prstClr val="black"/>
                </a:solidFill>
              </a:rPr>
              <a:t>3</a:t>
            </a:r>
            <a:r>
              <a:rPr lang="de-DE" sz="1800" dirty="0" smtClean="0">
                <a:solidFill>
                  <a:prstClr val="black"/>
                </a:solidFill>
              </a:rPr>
              <a:t>. </a:t>
            </a:r>
            <a:r>
              <a:rPr lang="de-DE" sz="1800" dirty="0">
                <a:solidFill>
                  <a:prstClr val="black"/>
                </a:solidFill>
              </a:rPr>
              <a:t>Distanzgewogenes </a:t>
            </a:r>
            <a:r>
              <a:rPr lang="de-DE" sz="1800" dirty="0" smtClean="0">
                <a:solidFill>
                  <a:prstClr val="black"/>
                </a:solidFill>
              </a:rPr>
              <a:t>Dimensionsverhältnis</a:t>
            </a:r>
          </a:p>
          <a:p>
            <a:pPr lvl="1"/>
            <a:r>
              <a:rPr lang="de-DE" sz="1800" dirty="0" smtClean="0">
                <a:solidFill>
                  <a:prstClr val="black"/>
                </a:solidFill>
              </a:rPr>
              <a:t>CI nach </a:t>
            </a:r>
            <a:r>
              <a:rPr lang="de-DE" sz="1800" dirty="0" err="1" smtClean="0">
                <a:solidFill>
                  <a:prstClr val="black"/>
                </a:solidFill>
              </a:rPr>
              <a:t>Rautiainen</a:t>
            </a:r>
            <a:r>
              <a:rPr lang="de-DE" sz="1800" dirty="0" smtClean="0">
                <a:solidFill>
                  <a:prstClr val="black"/>
                </a:solidFill>
              </a:rPr>
              <a:t> (Höhenwinkelmethode): Summe der Höhenwinkel von der Spitze des ZB zur Spitze des KB im definierten Probekreis</a:t>
            </a:r>
          </a:p>
          <a:p>
            <a:pPr lvl="1"/>
            <a:endParaRPr lang="de-DE" sz="1800" dirty="0" smtClean="0">
              <a:solidFill>
                <a:prstClr val="black"/>
              </a:solidFill>
            </a:endParaRPr>
          </a:p>
          <a:p>
            <a:pPr lvl="1"/>
            <a:endParaRPr lang="de-DE" sz="1800" dirty="0" smtClean="0">
              <a:solidFill>
                <a:prstClr val="black"/>
              </a:solidFill>
            </a:endParaRPr>
          </a:p>
          <a:p>
            <a:pPr lvl="1"/>
            <a:endParaRPr lang="de-DE" sz="1800" dirty="0" smtClean="0">
              <a:solidFill>
                <a:prstClr val="black"/>
              </a:solidFill>
            </a:endParaRPr>
          </a:p>
          <a:p>
            <a:endParaRPr lang="de-DE" dirty="0"/>
          </a:p>
        </p:txBody>
      </p:sp>
      <p:sp>
        <p:nvSpPr>
          <p:cNvPr id="4" name="Titel 1"/>
          <p:cNvSpPr>
            <a:spLocks noGrp="1"/>
          </p:cNvSpPr>
          <p:nvPr>
            <p:ph type="title"/>
          </p:nvPr>
        </p:nvSpPr>
        <p:spPr>
          <a:xfrm>
            <a:off x="457200" y="274638"/>
            <a:ext cx="8229600" cy="1143000"/>
          </a:xfrm>
        </p:spPr>
        <p:txBody>
          <a:bodyPr>
            <a:normAutofit/>
          </a:bodyPr>
          <a:lstStyle/>
          <a:p>
            <a:pPr algn="l"/>
            <a:r>
              <a:rPr lang="de-DE" sz="2000" b="1" u="sng" dirty="0" smtClean="0"/>
              <a:t>Punktdichte – </a:t>
            </a:r>
            <a:r>
              <a:rPr lang="de-DE" sz="2000" b="1" u="sng" dirty="0" smtClean="0"/>
              <a:t>2. Quantifizierung </a:t>
            </a:r>
            <a:r>
              <a:rPr lang="de-DE" sz="2000" b="1" u="sng" dirty="0" smtClean="0"/>
              <a:t>der Konkurrenz</a:t>
            </a:r>
            <a:endParaRPr lang="de-DE" sz="2000" b="1" u="sng" dirty="0"/>
          </a:p>
        </p:txBody>
      </p:sp>
      <p:sp>
        <p:nvSpPr>
          <p:cNvPr id="6" name="Textfeld 5"/>
          <p:cNvSpPr txBox="1"/>
          <p:nvPr/>
        </p:nvSpPr>
        <p:spPr>
          <a:xfrm>
            <a:off x="5364088" y="5973488"/>
            <a:ext cx="3312368" cy="369332"/>
          </a:xfrm>
          <a:prstGeom prst="rect">
            <a:avLst/>
          </a:prstGeom>
          <a:noFill/>
        </p:spPr>
        <p:txBody>
          <a:bodyPr wrap="square" rtlCol="0">
            <a:spAutoFit/>
          </a:bodyPr>
          <a:lstStyle/>
          <a:p>
            <a:r>
              <a:rPr lang="de-DE" dirty="0" smtClean="0"/>
              <a:t>Quelle: </a:t>
            </a:r>
            <a:r>
              <a:rPr lang="de-DE" dirty="0" err="1" smtClean="0"/>
              <a:t>Gadow</a:t>
            </a:r>
            <a:r>
              <a:rPr lang="de-DE" dirty="0" smtClean="0"/>
              <a:t> 2003</a:t>
            </a:r>
            <a:endParaRPr lang="de-D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2670412"/>
            <a:ext cx="4258705"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426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2144" y="1340841"/>
            <a:ext cx="8229600" cy="4525963"/>
          </a:xfrm>
        </p:spPr>
        <p:txBody>
          <a:bodyPr/>
          <a:lstStyle/>
          <a:p>
            <a:pPr lvl="1"/>
            <a:endParaRPr lang="de-DE" sz="1800" dirty="0" smtClean="0">
              <a:solidFill>
                <a:prstClr val="black"/>
              </a:solidFill>
            </a:endParaRPr>
          </a:p>
          <a:p>
            <a:pPr lvl="1"/>
            <a:endParaRPr lang="de-DE" sz="1800" dirty="0" smtClean="0">
              <a:solidFill>
                <a:prstClr val="black"/>
              </a:solidFill>
            </a:endParaRPr>
          </a:p>
          <a:p>
            <a:pPr lvl="1"/>
            <a:endParaRPr lang="de-DE" sz="1800" dirty="0" smtClean="0">
              <a:solidFill>
                <a:prstClr val="black"/>
              </a:solidFill>
            </a:endParaRPr>
          </a:p>
          <a:p>
            <a:endParaRPr lang="de-DE" dirty="0"/>
          </a:p>
        </p:txBody>
      </p:sp>
      <p:sp>
        <p:nvSpPr>
          <p:cNvPr id="4" name="Titel 1"/>
          <p:cNvSpPr>
            <a:spLocks noGrp="1"/>
          </p:cNvSpPr>
          <p:nvPr>
            <p:ph type="title"/>
          </p:nvPr>
        </p:nvSpPr>
        <p:spPr>
          <a:xfrm>
            <a:off x="457200" y="274638"/>
            <a:ext cx="8229600" cy="1143000"/>
          </a:xfrm>
        </p:spPr>
        <p:txBody>
          <a:bodyPr>
            <a:normAutofit/>
          </a:bodyPr>
          <a:lstStyle/>
          <a:p>
            <a:pPr algn="l"/>
            <a:r>
              <a:rPr lang="de-DE" sz="2000" b="1" u="sng" dirty="0" smtClean="0"/>
              <a:t>Konkurrenzindexberechnungsprogramm </a:t>
            </a:r>
            <a:r>
              <a:rPr lang="de-DE" sz="2000" b="1" u="sng" dirty="0" err="1" smtClean="0"/>
              <a:t>CroCom</a:t>
            </a:r>
            <a:endParaRPr lang="de-DE" sz="2000" b="1" u="sng" dirty="0"/>
          </a:p>
        </p:txBody>
      </p:sp>
      <p:sp>
        <p:nvSpPr>
          <p:cNvPr id="6" name="Textfeld 5"/>
          <p:cNvSpPr txBox="1"/>
          <p:nvPr/>
        </p:nvSpPr>
        <p:spPr>
          <a:xfrm>
            <a:off x="5806674" y="5301208"/>
            <a:ext cx="3312368" cy="369332"/>
          </a:xfrm>
          <a:prstGeom prst="rect">
            <a:avLst/>
          </a:prstGeom>
          <a:noFill/>
        </p:spPr>
        <p:txBody>
          <a:bodyPr wrap="square" rtlCol="0">
            <a:spAutoFit/>
          </a:bodyPr>
          <a:lstStyle/>
          <a:p>
            <a:r>
              <a:rPr lang="de-DE" dirty="0" smtClean="0"/>
              <a:t>Quelle: Münder 2005</a:t>
            </a:r>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35393"/>
            <a:ext cx="4974031" cy="3358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611560" y="1268760"/>
            <a:ext cx="4680520" cy="923330"/>
          </a:xfrm>
          <a:prstGeom prst="rect">
            <a:avLst/>
          </a:prstGeom>
          <a:noFill/>
        </p:spPr>
        <p:txBody>
          <a:bodyPr wrap="square" rtlCol="0">
            <a:spAutoFit/>
          </a:bodyPr>
          <a:lstStyle/>
          <a:p>
            <a:r>
              <a:rPr lang="de-DE" dirty="0" smtClean="0"/>
              <a:t>Möglichkeit der zusätzlichen Gewichtung der einzelnen Konkurrenzwerte jedes KB mit der Südausrichtung</a:t>
            </a:r>
            <a:endParaRPr lang="de-DE" dirty="0"/>
          </a:p>
        </p:txBody>
      </p:sp>
    </p:spTree>
    <p:extLst>
      <p:ext uri="{BB962C8B-B14F-4D97-AF65-F5344CB8AC3E}">
        <p14:creationId xmlns:p14="http://schemas.microsoft.com/office/powerpoint/2010/main" val="1178989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a:bodyPr>
          <a:lstStyle/>
          <a:p>
            <a:pPr algn="l"/>
            <a:r>
              <a:rPr lang="de-DE" sz="2000" b="1" u="sng" dirty="0" smtClean="0"/>
              <a:t>Beziehung Konkurrenz zu Wachstum</a:t>
            </a:r>
            <a:endParaRPr lang="de-DE" sz="2000" b="1" u="sng" dirty="0"/>
          </a:p>
        </p:txBody>
      </p:sp>
      <p:sp>
        <p:nvSpPr>
          <p:cNvPr id="8" name="Textfeld 7"/>
          <p:cNvSpPr txBox="1"/>
          <p:nvPr/>
        </p:nvSpPr>
        <p:spPr>
          <a:xfrm>
            <a:off x="696698" y="6196662"/>
            <a:ext cx="6480720" cy="369332"/>
          </a:xfrm>
          <a:prstGeom prst="rect">
            <a:avLst/>
          </a:prstGeom>
          <a:noFill/>
        </p:spPr>
        <p:txBody>
          <a:bodyPr wrap="square" rtlCol="0">
            <a:spAutoFit/>
          </a:bodyPr>
          <a:lstStyle/>
          <a:p>
            <a:r>
              <a:rPr lang="de-DE" dirty="0" smtClean="0"/>
              <a:t>Versuchsfläche </a:t>
            </a:r>
            <a:r>
              <a:rPr lang="de-DE" dirty="0" err="1" smtClean="0"/>
              <a:t>Breitefenn</a:t>
            </a:r>
            <a:r>
              <a:rPr lang="de-DE" dirty="0" smtClean="0"/>
              <a:t>, Vogelkirsche,</a:t>
            </a:r>
            <a:endParaRPr lang="de-DE" dirty="0"/>
          </a:p>
        </p:txBody>
      </p:sp>
      <p:pic>
        <p:nvPicPr>
          <p:cNvPr id="1026" name="Picture 2" descr="S:\Projekte\Waldcampus\WaldWelten\4 WissenschaftsWelt\02 Projekte\Waldklimafond_Seltene Baumarten\07 Versuchsflächen\04 Visualisierung\SVS\Breitefenn\BF Plot 1_VK1-1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34" y="1052736"/>
            <a:ext cx="6797994" cy="509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858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a:bodyPr>
          <a:lstStyle/>
          <a:p>
            <a:pPr algn="l"/>
            <a:r>
              <a:rPr lang="de-DE" sz="2000" b="1" u="sng" dirty="0" smtClean="0"/>
              <a:t>Beziehung Konkurrenz zu Wachstum</a:t>
            </a:r>
            <a:endParaRPr lang="de-DE" sz="2000" b="1" u="sng" dirty="0"/>
          </a:p>
        </p:txBody>
      </p:sp>
      <p:graphicFrame>
        <p:nvGraphicFramePr>
          <p:cNvPr id="9" name="Diagramm 8"/>
          <p:cNvGraphicFramePr/>
          <p:nvPr>
            <p:extLst>
              <p:ext uri="{D42A27DB-BD31-4B8C-83A1-F6EECF244321}">
                <p14:modId xmlns:p14="http://schemas.microsoft.com/office/powerpoint/2010/main" val="4172042261"/>
              </p:ext>
            </p:extLst>
          </p:nvPr>
        </p:nvGraphicFramePr>
        <p:xfrm>
          <a:off x="539552" y="1340768"/>
          <a:ext cx="7776864"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7"/>
          <p:cNvSpPr txBox="1"/>
          <p:nvPr/>
        </p:nvSpPr>
        <p:spPr>
          <a:xfrm>
            <a:off x="683568" y="5517232"/>
            <a:ext cx="6480720" cy="369332"/>
          </a:xfrm>
          <a:prstGeom prst="rect">
            <a:avLst/>
          </a:prstGeom>
          <a:noFill/>
        </p:spPr>
        <p:txBody>
          <a:bodyPr wrap="square" rtlCol="0">
            <a:spAutoFit/>
          </a:bodyPr>
          <a:lstStyle/>
          <a:p>
            <a:r>
              <a:rPr lang="de-DE" dirty="0" smtClean="0"/>
              <a:t>Versuchsfläche </a:t>
            </a:r>
            <a:r>
              <a:rPr lang="de-DE" dirty="0" err="1" smtClean="0"/>
              <a:t>Breitefenn</a:t>
            </a:r>
            <a:r>
              <a:rPr lang="de-DE" dirty="0" smtClean="0"/>
              <a:t>, Vogelkirsche,</a:t>
            </a:r>
            <a:endParaRPr lang="de-DE" dirty="0"/>
          </a:p>
        </p:txBody>
      </p:sp>
    </p:spTree>
    <p:extLst>
      <p:ext uri="{BB962C8B-B14F-4D97-AF65-F5344CB8AC3E}">
        <p14:creationId xmlns:p14="http://schemas.microsoft.com/office/powerpoint/2010/main" val="2341272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smtClean="0"/>
              <a:t>Konkurrenz - Wettbewerb </a:t>
            </a:r>
            <a:r>
              <a:rPr lang="de-DE" sz="2400" dirty="0"/>
              <a:t>um </a:t>
            </a:r>
            <a:r>
              <a:rPr lang="de-DE" sz="2400" dirty="0" smtClean="0"/>
              <a:t>Ressourcen</a:t>
            </a:r>
            <a:endParaRPr lang="de-DE"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850" y="2276872"/>
            <a:ext cx="558165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2491188" y="1590144"/>
            <a:ext cx="4122974" cy="369332"/>
          </a:xfrm>
          <a:prstGeom prst="rect">
            <a:avLst/>
          </a:prstGeom>
          <a:noFill/>
        </p:spPr>
        <p:txBody>
          <a:bodyPr wrap="square" rtlCol="0">
            <a:spAutoFit/>
          </a:bodyPr>
          <a:lstStyle/>
          <a:p>
            <a:r>
              <a:rPr lang="de-DE" dirty="0" smtClean="0"/>
              <a:t>Im Kronenraum um Licht (Sonnenenergie)</a:t>
            </a:r>
            <a:endParaRPr lang="de-DE" dirty="0"/>
          </a:p>
        </p:txBody>
      </p:sp>
      <p:sp>
        <p:nvSpPr>
          <p:cNvPr id="5" name="Textfeld 4"/>
          <p:cNvSpPr txBox="1"/>
          <p:nvPr/>
        </p:nvSpPr>
        <p:spPr>
          <a:xfrm>
            <a:off x="2428439" y="5866492"/>
            <a:ext cx="4248472" cy="369332"/>
          </a:xfrm>
          <a:prstGeom prst="rect">
            <a:avLst/>
          </a:prstGeom>
          <a:noFill/>
        </p:spPr>
        <p:txBody>
          <a:bodyPr wrap="square" rtlCol="0">
            <a:spAutoFit/>
          </a:bodyPr>
          <a:lstStyle/>
          <a:p>
            <a:r>
              <a:rPr lang="de-DE" dirty="0" smtClean="0"/>
              <a:t>Im Wurzelraum um Wasser und Nährstoffe</a:t>
            </a:r>
            <a:endParaRPr lang="de-DE" dirty="0"/>
          </a:p>
        </p:txBody>
      </p:sp>
    </p:spTree>
    <p:extLst>
      <p:ext uri="{BB962C8B-B14F-4D97-AF65-F5344CB8AC3E}">
        <p14:creationId xmlns:p14="http://schemas.microsoft.com/office/powerpoint/2010/main" val="440532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a:bodyPr>
          <a:lstStyle/>
          <a:p>
            <a:pPr algn="l"/>
            <a:r>
              <a:rPr lang="de-DE" sz="2000" b="1" u="sng" dirty="0" smtClean="0"/>
              <a:t>Beziehung Konkurrenz zu Wachstum</a:t>
            </a:r>
            <a:endParaRPr lang="de-DE" sz="2000" b="1" u="sng" dirty="0"/>
          </a:p>
        </p:txBody>
      </p:sp>
      <p:sp>
        <p:nvSpPr>
          <p:cNvPr id="8" name="Textfeld 7"/>
          <p:cNvSpPr txBox="1"/>
          <p:nvPr/>
        </p:nvSpPr>
        <p:spPr>
          <a:xfrm>
            <a:off x="713597" y="6070105"/>
            <a:ext cx="6480720" cy="369332"/>
          </a:xfrm>
          <a:prstGeom prst="rect">
            <a:avLst/>
          </a:prstGeom>
          <a:noFill/>
        </p:spPr>
        <p:txBody>
          <a:bodyPr wrap="square" rtlCol="0">
            <a:spAutoFit/>
          </a:bodyPr>
          <a:lstStyle/>
          <a:p>
            <a:r>
              <a:rPr lang="de-DE" dirty="0" smtClean="0"/>
              <a:t>Versuchsfläche </a:t>
            </a:r>
            <a:r>
              <a:rPr lang="de-DE" dirty="0" err="1" smtClean="0"/>
              <a:t>Chorin</a:t>
            </a:r>
            <a:r>
              <a:rPr lang="de-DE" dirty="0" smtClean="0"/>
              <a:t>, Gemeine Eibe</a:t>
            </a:r>
            <a:endParaRPr lang="de-DE" dirty="0"/>
          </a:p>
        </p:txBody>
      </p:sp>
      <p:pic>
        <p:nvPicPr>
          <p:cNvPr id="2050" name="Picture 2" descr="D:\Arbeit\SVS\Chorin\SVS Chorin Plot01_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38428"/>
            <a:ext cx="6696744" cy="502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524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a:bodyPr>
          <a:lstStyle/>
          <a:p>
            <a:pPr algn="l"/>
            <a:r>
              <a:rPr lang="de-DE" sz="2000" b="1" u="sng" dirty="0" smtClean="0"/>
              <a:t>Beziehung Konkurrenz zu Wachstum</a:t>
            </a:r>
            <a:endParaRPr lang="de-DE" sz="2000" b="1" u="sng" dirty="0"/>
          </a:p>
        </p:txBody>
      </p:sp>
      <p:sp>
        <p:nvSpPr>
          <p:cNvPr id="8" name="Textfeld 7"/>
          <p:cNvSpPr txBox="1"/>
          <p:nvPr/>
        </p:nvSpPr>
        <p:spPr>
          <a:xfrm>
            <a:off x="683568" y="5517232"/>
            <a:ext cx="6480720" cy="369332"/>
          </a:xfrm>
          <a:prstGeom prst="rect">
            <a:avLst/>
          </a:prstGeom>
          <a:noFill/>
        </p:spPr>
        <p:txBody>
          <a:bodyPr wrap="square" rtlCol="0">
            <a:spAutoFit/>
          </a:bodyPr>
          <a:lstStyle/>
          <a:p>
            <a:r>
              <a:rPr lang="de-DE" dirty="0" smtClean="0"/>
              <a:t>Versuchsfläche </a:t>
            </a:r>
            <a:r>
              <a:rPr lang="de-DE" dirty="0" err="1" smtClean="0"/>
              <a:t>Chorin</a:t>
            </a:r>
            <a:r>
              <a:rPr lang="de-DE" dirty="0" smtClean="0"/>
              <a:t>, Gemeine Eibe</a:t>
            </a:r>
            <a:endParaRPr lang="de-DE" dirty="0"/>
          </a:p>
        </p:txBody>
      </p:sp>
      <p:graphicFrame>
        <p:nvGraphicFramePr>
          <p:cNvPr id="5" name="Diagramm 4"/>
          <p:cNvGraphicFramePr/>
          <p:nvPr>
            <p:extLst>
              <p:ext uri="{D42A27DB-BD31-4B8C-83A1-F6EECF244321}">
                <p14:modId xmlns:p14="http://schemas.microsoft.com/office/powerpoint/2010/main" val="1657492060"/>
              </p:ext>
            </p:extLst>
          </p:nvPr>
        </p:nvGraphicFramePr>
        <p:xfrm>
          <a:off x="539552" y="1340768"/>
          <a:ext cx="7704856"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179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a:bodyPr>
          <a:lstStyle/>
          <a:p>
            <a:pPr algn="l"/>
            <a:r>
              <a:rPr lang="de-DE" sz="2000" b="1" u="sng" dirty="0" smtClean="0"/>
              <a:t>Beziehung Konkurrenz zu Ökologie</a:t>
            </a:r>
            <a:endParaRPr lang="de-DE" sz="2000" b="1" u="sng" dirty="0"/>
          </a:p>
        </p:txBody>
      </p:sp>
      <p:graphicFrame>
        <p:nvGraphicFramePr>
          <p:cNvPr id="6" name="Diagramm 5"/>
          <p:cNvGraphicFramePr>
            <a:graphicFrameLocks/>
          </p:cNvGraphicFramePr>
          <p:nvPr>
            <p:extLst>
              <p:ext uri="{D42A27DB-BD31-4B8C-83A1-F6EECF244321}">
                <p14:modId xmlns:p14="http://schemas.microsoft.com/office/powerpoint/2010/main" val="1379277167"/>
              </p:ext>
            </p:extLst>
          </p:nvPr>
        </p:nvGraphicFramePr>
        <p:xfrm>
          <a:off x="467544" y="1196752"/>
          <a:ext cx="8136904"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feld 1"/>
          <p:cNvSpPr txBox="1"/>
          <p:nvPr/>
        </p:nvSpPr>
        <p:spPr>
          <a:xfrm>
            <a:off x="827584" y="5917922"/>
            <a:ext cx="7560840" cy="369332"/>
          </a:xfrm>
          <a:prstGeom prst="rect">
            <a:avLst/>
          </a:prstGeom>
          <a:noFill/>
        </p:spPr>
        <p:txBody>
          <a:bodyPr wrap="square" rtlCol="0">
            <a:spAutoFit/>
          </a:bodyPr>
          <a:lstStyle/>
          <a:p>
            <a:r>
              <a:rPr lang="de-DE" dirty="0" smtClean="0"/>
              <a:t>Beziehung von Konkurrenz zur Schattentoleranz verschiedener Baumarten</a:t>
            </a:r>
            <a:endParaRPr lang="de-DE" dirty="0"/>
          </a:p>
        </p:txBody>
      </p:sp>
    </p:spTree>
    <p:extLst>
      <p:ext uri="{BB962C8B-B14F-4D97-AF65-F5344CB8AC3E}">
        <p14:creationId xmlns:p14="http://schemas.microsoft.com/office/powerpoint/2010/main" val="2840233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solidFill>
                  <a:prstClr val="black"/>
                </a:solidFill>
              </a:rPr>
              <a:t>Konkurrenz - Wettbewerb um Ressourcen</a:t>
            </a:r>
            <a:endParaRPr lang="de-DE" dirty="0"/>
          </a:p>
        </p:txBody>
      </p:sp>
      <p:sp>
        <p:nvSpPr>
          <p:cNvPr id="3" name="Inhaltsplatzhalter 2"/>
          <p:cNvSpPr>
            <a:spLocks noGrp="1"/>
          </p:cNvSpPr>
          <p:nvPr>
            <p:ph idx="1"/>
          </p:nvPr>
        </p:nvSpPr>
        <p:spPr>
          <a:xfrm>
            <a:off x="457200" y="1600200"/>
            <a:ext cx="3826768" cy="4525963"/>
          </a:xfrm>
        </p:spPr>
        <p:txBody>
          <a:bodyPr>
            <a:normAutofit/>
          </a:bodyPr>
          <a:lstStyle/>
          <a:p>
            <a:pPr marL="0" indent="0">
              <a:buNone/>
            </a:pPr>
            <a:endParaRPr lang="de-DE" sz="1400" dirty="0" smtClean="0"/>
          </a:p>
          <a:p>
            <a:pPr marL="0" indent="0">
              <a:buNone/>
            </a:pPr>
            <a:endParaRPr lang="de-DE" sz="1400" dirty="0" smtClean="0"/>
          </a:p>
          <a:p>
            <a:pPr marL="0" indent="0">
              <a:buNone/>
            </a:pPr>
            <a:r>
              <a:rPr lang="de-DE" sz="1400" b="1" dirty="0" smtClean="0"/>
              <a:t>Intraspezifische Konkurrenz</a:t>
            </a:r>
            <a:r>
              <a:rPr lang="de-DE" sz="1400" dirty="0" smtClean="0"/>
              <a:t>: Wettbewerb innerhalb einer Art, Bäume haben gleiche ökologische Ansprüche, einige Individuen setzen sich durch</a:t>
            </a:r>
          </a:p>
          <a:p>
            <a:pPr marL="0" indent="0">
              <a:buNone/>
            </a:pPr>
            <a:endParaRPr lang="de-DE" sz="1400" dirty="0" smtClean="0"/>
          </a:p>
          <a:p>
            <a:pPr marL="0" indent="0">
              <a:buNone/>
            </a:pPr>
            <a:endParaRPr lang="de-DE" sz="1400" dirty="0"/>
          </a:p>
          <a:p>
            <a:pPr marL="0" indent="0">
              <a:buNone/>
            </a:pPr>
            <a:endParaRPr lang="de-DE" sz="1400" dirty="0" smtClean="0"/>
          </a:p>
          <a:p>
            <a:pPr marL="0" indent="0">
              <a:buNone/>
            </a:pPr>
            <a:endParaRPr lang="de-DE" sz="1400" dirty="0" smtClean="0"/>
          </a:p>
          <a:p>
            <a:pPr marL="0" indent="0">
              <a:buNone/>
            </a:pPr>
            <a:endParaRPr lang="de-DE" sz="1400" dirty="0"/>
          </a:p>
          <a:p>
            <a:pPr marL="0" indent="0">
              <a:buNone/>
            </a:pPr>
            <a:r>
              <a:rPr lang="de-DE" sz="1400" b="1" dirty="0" smtClean="0"/>
              <a:t>Interspezifische Konkurrenz</a:t>
            </a:r>
            <a:r>
              <a:rPr lang="de-DE" sz="1400" dirty="0" smtClean="0"/>
              <a:t>: Wettbewerb zwischen verschiedenen Individuen verschiedener Arten mit unterschiedlichen ökologischen Ansprüchen, Baumart im Optimum setzt sich durch bzw. unterschiedliche Baumarten können nebeneinander existieren</a:t>
            </a:r>
            <a:endParaRPr lang="de-DE"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72817"/>
            <a:ext cx="1915247"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959039"/>
            <a:ext cx="1931852" cy="205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842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000" b="1" u="sng" dirty="0" smtClean="0"/>
              <a:t>Dichte</a:t>
            </a:r>
            <a:endParaRPr lang="de-DE" sz="2000" b="1" u="sng" dirty="0"/>
          </a:p>
        </p:txBody>
      </p:sp>
      <p:sp>
        <p:nvSpPr>
          <p:cNvPr id="3" name="Inhaltsplatzhalter 2"/>
          <p:cNvSpPr>
            <a:spLocks noGrp="1"/>
          </p:cNvSpPr>
          <p:nvPr>
            <p:ph idx="1"/>
          </p:nvPr>
        </p:nvSpPr>
        <p:spPr>
          <a:xfrm>
            <a:off x="457200" y="1124744"/>
            <a:ext cx="8229600" cy="5001419"/>
          </a:xfrm>
        </p:spPr>
        <p:txBody>
          <a:bodyPr>
            <a:normAutofit/>
          </a:bodyPr>
          <a:lstStyle/>
          <a:p>
            <a:r>
              <a:rPr lang="de-DE" sz="1800" dirty="0" err="1" smtClean="0"/>
              <a:t>Bestandesdichte</a:t>
            </a:r>
            <a:r>
              <a:rPr lang="de-DE" sz="1800" dirty="0" smtClean="0"/>
              <a:t> - innerhalb eines Areals mit bekannter Fläche (z. B. Plot / Probekreis) = allgemeine Konkurrenzsituation, ohne Koordinaten</a:t>
            </a:r>
          </a:p>
          <a:p>
            <a:pPr marL="0" indent="0">
              <a:buNone/>
            </a:pPr>
            <a:endParaRPr lang="de-DE" sz="1800" dirty="0" smtClean="0"/>
          </a:p>
          <a:p>
            <a:pPr marL="0" indent="0">
              <a:buNone/>
            </a:pPr>
            <a:endParaRPr lang="de-DE" sz="1800" dirty="0"/>
          </a:p>
          <a:p>
            <a:pPr marL="0" indent="0">
              <a:buNone/>
            </a:pPr>
            <a:endParaRPr lang="de-DE" sz="1800" dirty="0" smtClean="0"/>
          </a:p>
          <a:p>
            <a:pPr marL="0" indent="0">
              <a:buNone/>
            </a:pPr>
            <a:r>
              <a:rPr lang="de-DE" sz="1800" dirty="0"/>
              <a:t>	</a:t>
            </a:r>
            <a:endParaRPr lang="de-DE" sz="1800" i="1" dirty="0"/>
          </a:p>
          <a:p>
            <a:endParaRPr lang="de-DE" sz="1800" dirty="0" smtClean="0"/>
          </a:p>
          <a:p>
            <a:r>
              <a:rPr lang="de-DE" sz="1800" dirty="0" smtClean="0"/>
              <a:t>Punktdichte - innerhalb des unmittelbaren Umfeldes eines speziellen Baumes = spezifische Konkurrenzsituation, mit Koordinatenbezug – Lage der Nachbarn bekannt</a:t>
            </a:r>
          </a:p>
          <a:p>
            <a:pPr lvl="1">
              <a:buFont typeface="Symbol" panose="05050102010706020507" pitchFamily="18" charset="2"/>
              <a:buChar char="-"/>
            </a:pPr>
            <a:r>
              <a:rPr lang="de-DE" sz="1400" i="1" dirty="0" smtClean="0"/>
              <a:t>1. Schritt: </a:t>
            </a:r>
            <a:r>
              <a:rPr lang="de-DE" sz="1400" i="1" dirty="0" err="1" smtClean="0"/>
              <a:t>Konkurrentenauswahl</a:t>
            </a:r>
            <a:endParaRPr lang="de-DE" sz="1400" i="1" dirty="0" smtClean="0"/>
          </a:p>
          <a:p>
            <a:pPr lvl="1">
              <a:buFont typeface="Symbol" panose="05050102010706020507" pitchFamily="18" charset="2"/>
              <a:buChar char="-"/>
            </a:pPr>
            <a:r>
              <a:rPr lang="de-DE" sz="1400" i="1" dirty="0" smtClean="0"/>
              <a:t>2. Schritt: Quantifizierung der Konkurrenz (Indexberechnung)</a:t>
            </a:r>
            <a:endParaRPr lang="de-DE" sz="1400" i="1" dirty="0"/>
          </a:p>
          <a:p>
            <a:pPr marL="0" indent="0">
              <a:buNone/>
            </a:pPr>
            <a:r>
              <a:rPr lang="de-DE" sz="1800" i="1" dirty="0" smtClean="0"/>
              <a:t>	</a:t>
            </a:r>
          </a:p>
          <a:p>
            <a:pPr marL="0" indent="0">
              <a:buNone/>
            </a:pPr>
            <a:r>
              <a:rPr lang="de-DE" sz="1800" i="1" dirty="0"/>
              <a:t>	</a:t>
            </a:r>
            <a:endParaRPr lang="de-DE" sz="1800" i="1" dirty="0" smtClean="0"/>
          </a:p>
        </p:txBody>
      </p:sp>
      <p:pic>
        <p:nvPicPr>
          <p:cNvPr id="1026" name="Picture 2" descr="D:\Arbeit\SVS\Breitefenn\BF Plot 1 overview.bmp"/>
          <p:cNvPicPr>
            <a:picLocks noChangeAspect="1" noChangeArrowheads="1"/>
          </p:cNvPicPr>
          <p:nvPr/>
        </p:nvPicPr>
        <p:blipFill rotWithShape="1">
          <a:blip r:embed="rId2">
            <a:extLst>
              <a:ext uri="{28A0092B-C50C-407E-A947-70E740481C1C}">
                <a14:useLocalDpi xmlns:a14="http://schemas.microsoft.com/office/drawing/2010/main" val="0"/>
              </a:ext>
            </a:extLst>
          </a:blip>
          <a:srcRect l="16957" t="12550" r="12080" b="18243"/>
          <a:stretch/>
        </p:blipFill>
        <p:spPr bwMode="auto">
          <a:xfrm>
            <a:off x="2592144" y="1704448"/>
            <a:ext cx="2167863" cy="15856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Arbeit\SVS\Breitefenn\BF Plot 1 overview.bmp"/>
          <p:cNvPicPr>
            <a:picLocks noChangeAspect="1" noChangeArrowheads="1"/>
          </p:cNvPicPr>
          <p:nvPr/>
        </p:nvPicPr>
        <p:blipFill rotWithShape="1">
          <a:blip r:embed="rId2">
            <a:extLst>
              <a:ext uri="{28A0092B-C50C-407E-A947-70E740481C1C}">
                <a14:useLocalDpi xmlns:a14="http://schemas.microsoft.com/office/drawing/2010/main" val="0"/>
              </a:ext>
            </a:extLst>
          </a:blip>
          <a:srcRect l="16957" t="12550" r="12080" b="18243"/>
          <a:stretch/>
        </p:blipFill>
        <p:spPr bwMode="auto">
          <a:xfrm>
            <a:off x="2555776" y="4869160"/>
            <a:ext cx="2167863" cy="1585681"/>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2775611" y="1916832"/>
            <a:ext cx="1728192" cy="129614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p:cNvSpPr/>
          <p:nvPr/>
        </p:nvSpPr>
        <p:spPr>
          <a:xfrm>
            <a:off x="3851920" y="5496084"/>
            <a:ext cx="360040" cy="36004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83936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sz="1800" i="1" dirty="0" err="1">
                <a:solidFill>
                  <a:prstClr val="black"/>
                </a:solidFill>
              </a:rPr>
              <a:t>Bestandesgrundfläche</a:t>
            </a:r>
            <a:r>
              <a:rPr lang="de-DE" sz="1800" i="1" dirty="0">
                <a:solidFill>
                  <a:prstClr val="black"/>
                </a:solidFill>
              </a:rPr>
              <a:t>: Summe der Kreisflächen aller Bäume pro Plot in BHD </a:t>
            </a:r>
            <a:r>
              <a:rPr lang="de-DE" sz="1800" i="1" dirty="0" smtClean="0">
                <a:solidFill>
                  <a:prstClr val="black"/>
                </a:solidFill>
              </a:rPr>
              <a:t>Höhe </a:t>
            </a:r>
            <a:r>
              <a:rPr lang="de-DE" sz="1800" i="1" dirty="0">
                <a:solidFill>
                  <a:prstClr val="black"/>
                </a:solidFill>
              </a:rPr>
              <a:t>hochgerechnet auf </a:t>
            </a:r>
            <a:r>
              <a:rPr lang="de-DE" sz="1800" i="1" dirty="0" smtClean="0">
                <a:solidFill>
                  <a:prstClr val="black"/>
                </a:solidFill>
              </a:rPr>
              <a:t>Hektarwert</a:t>
            </a:r>
          </a:p>
          <a:p>
            <a:pPr marL="0" lvl="0" indent="0">
              <a:buNone/>
            </a:pPr>
            <a:endParaRPr lang="de-DE" sz="1800" i="1" dirty="0">
              <a:solidFill>
                <a:prstClr val="black"/>
              </a:solidFill>
            </a:endParaRPr>
          </a:p>
          <a:p>
            <a:endParaRPr lang="de-DE" sz="1800" i="1" dirty="0">
              <a:solidFill>
                <a:prstClr val="black"/>
              </a:solidFill>
            </a:endParaRPr>
          </a:p>
          <a:p>
            <a:endParaRPr lang="de-DE" dirty="0"/>
          </a:p>
        </p:txBody>
      </p:sp>
      <p:sp>
        <p:nvSpPr>
          <p:cNvPr id="4" name="Titel 1"/>
          <p:cNvSpPr>
            <a:spLocks noGrp="1"/>
          </p:cNvSpPr>
          <p:nvPr>
            <p:ph type="title"/>
          </p:nvPr>
        </p:nvSpPr>
        <p:spPr>
          <a:xfrm>
            <a:off x="457200" y="274638"/>
            <a:ext cx="8229600" cy="1143000"/>
          </a:xfrm>
        </p:spPr>
        <p:txBody>
          <a:bodyPr>
            <a:normAutofit/>
          </a:bodyPr>
          <a:lstStyle/>
          <a:p>
            <a:pPr algn="l"/>
            <a:r>
              <a:rPr lang="de-DE" sz="2000" b="1" u="sng" dirty="0" err="1" smtClean="0"/>
              <a:t>Bestandesdichte</a:t>
            </a:r>
            <a:endParaRPr lang="de-DE" sz="2000" b="1" u="sng" dirty="0"/>
          </a:p>
        </p:txBody>
      </p:sp>
      <p:graphicFrame>
        <p:nvGraphicFramePr>
          <p:cNvPr id="5" name="Tabelle 4"/>
          <p:cNvGraphicFramePr>
            <a:graphicFrameLocks noGrp="1"/>
          </p:cNvGraphicFramePr>
          <p:nvPr>
            <p:extLst>
              <p:ext uri="{D42A27DB-BD31-4B8C-83A1-F6EECF244321}">
                <p14:modId xmlns:p14="http://schemas.microsoft.com/office/powerpoint/2010/main" val="4020067954"/>
              </p:ext>
            </p:extLst>
          </p:nvPr>
        </p:nvGraphicFramePr>
        <p:xfrm>
          <a:off x="457199" y="2780338"/>
          <a:ext cx="8229603" cy="2165687"/>
        </p:xfrm>
        <a:graphic>
          <a:graphicData uri="http://schemas.openxmlformats.org/drawingml/2006/table">
            <a:tbl>
              <a:tblPr>
                <a:tableStyleId>{5C22544A-7EE6-4342-B048-85BDC9FD1C3A}</a:tableStyleId>
              </a:tblPr>
              <a:tblGrid>
                <a:gridCol w="984072"/>
                <a:gridCol w="756055"/>
                <a:gridCol w="927068"/>
                <a:gridCol w="927068"/>
                <a:gridCol w="927068"/>
                <a:gridCol w="927068"/>
                <a:gridCol w="927068"/>
                <a:gridCol w="927068"/>
                <a:gridCol w="927068"/>
              </a:tblGrid>
              <a:tr h="541421">
                <a:tc>
                  <a:txBody>
                    <a:bodyPr/>
                    <a:lstStyle/>
                    <a:p>
                      <a:pPr algn="ctr" fontAlgn="b"/>
                      <a:r>
                        <a:rPr lang="de-DE" sz="1000" u="none" strike="noStrike" dirty="0">
                          <a:effectLst/>
                        </a:rPr>
                        <a:t>Schichtung</a:t>
                      </a:r>
                      <a:endParaRPr lang="de-DE" sz="1000" b="1" i="0" u="none" strike="noStrike" dirty="0">
                        <a:solidFill>
                          <a:srgbClr val="000000"/>
                        </a:solidFill>
                        <a:effectLst/>
                        <a:latin typeface="Calibri"/>
                      </a:endParaRPr>
                    </a:p>
                  </a:txBody>
                  <a:tcPr marL="9024" marR="9024" marT="9024" marB="0" anchor="b"/>
                </a:tc>
                <a:tc>
                  <a:txBody>
                    <a:bodyPr/>
                    <a:lstStyle/>
                    <a:p>
                      <a:pPr algn="ctr" fontAlgn="b"/>
                      <a:r>
                        <a:rPr lang="de-DE" sz="1000" u="none" strike="noStrike">
                          <a:effectLst/>
                        </a:rPr>
                        <a:t>Baumart</a:t>
                      </a:r>
                      <a:endParaRPr lang="de-DE" sz="1000" b="1" i="0" u="none" strike="noStrike">
                        <a:solidFill>
                          <a:srgbClr val="000000"/>
                        </a:solidFill>
                        <a:effectLst/>
                        <a:latin typeface="Calibri"/>
                      </a:endParaRPr>
                    </a:p>
                  </a:txBody>
                  <a:tcPr marL="9024" marR="9024" marT="9024" marB="0" anchor="b"/>
                </a:tc>
                <a:tc>
                  <a:txBody>
                    <a:bodyPr/>
                    <a:lstStyle/>
                    <a:p>
                      <a:pPr algn="ctr" fontAlgn="b"/>
                      <a:r>
                        <a:rPr lang="de-DE" sz="1000" u="none" strike="noStrike">
                          <a:effectLst/>
                        </a:rPr>
                        <a:t>Anzahl Plot</a:t>
                      </a:r>
                      <a:endParaRPr lang="de-DE" sz="1000" b="1" i="0" u="none" strike="noStrike">
                        <a:solidFill>
                          <a:srgbClr val="000000"/>
                        </a:solidFill>
                        <a:effectLst/>
                        <a:latin typeface="Calibri"/>
                      </a:endParaRPr>
                    </a:p>
                  </a:txBody>
                  <a:tcPr marL="9024" marR="9024" marT="9024" marB="0" anchor="b"/>
                </a:tc>
                <a:tc>
                  <a:txBody>
                    <a:bodyPr/>
                    <a:lstStyle/>
                    <a:p>
                      <a:pPr algn="ctr" fontAlgn="b"/>
                      <a:r>
                        <a:rPr lang="de-DE" sz="1000" u="none" strike="noStrike">
                          <a:effectLst/>
                        </a:rPr>
                        <a:t>mittlere Baumhöhe [m]</a:t>
                      </a:r>
                      <a:endParaRPr lang="de-DE" sz="1000" b="1" i="0" u="none" strike="noStrike">
                        <a:solidFill>
                          <a:srgbClr val="000000"/>
                        </a:solidFill>
                        <a:effectLst/>
                        <a:latin typeface="Calibri"/>
                      </a:endParaRPr>
                    </a:p>
                  </a:txBody>
                  <a:tcPr marL="9024" marR="9024" marT="9024" marB="0" anchor="b"/>
                </a:tc>
                <a:tc>
                  <a:txBody>
                    <a:bodyPr/>
                    <a:lstStyle/>
                    <a:p>
                      <a:pPr algn="ctr" fontAlgn="b"/>
                      <a:r>
                        <a:rPr lang="de-DE" sz="1000" u="none" strike="noStrike">
                          <a:effectLst/>
                        </a:rPr>
                        <a:t>mittlerer BHD [cm]</a:t>
                      </a:r>
                      <a:endParaRPr lang="de-DE" sz="1000" b="1" i="0" u="none" strike="noStrike">
                        <a:solidFill>
                          <a:srgbClr val="000000"/>
                        </a:solidFill>
                        <a:effectLst/>
                        <a:latin typeface="Calibri"/>
                      </a:endParaRPr>
                    </a:p>
                  </a:txBody>
                  <a:tcPr marL="9024" marR="9024" marT="9024" marB="0" anchor="b"/>
                </a:tc>
                <a:tc>
                  <a:txBody>
                    <a:bodyPr/>
                    <a:lstStyle/>
                    <a:p>
                      <a:pPr algn="ctr" fontAlgn="b"/>
                      <a:r>
                        <a:rPr lang="de-DE" sz="1000" u="none" strike="noStrike">
                          <a:effectLst/>
                        </a:rPr>
                        <a:t>mittlerer Kronenansatz [m]</a:t>
                      </a:r>
                      <a:endParaRPr lang="de-DE" sz="1000" b="1" i="0" u="none" strike="noStrike">
                        <a:solidFill>
                          <a:srgbClr val="000000"/>
                        </a:solidFill>
                        <a:effectLst/>
                        <a:latin typeface="Calibri"/>
                      </a:endParaRPr>
                    </a:p>
                  </a:txBody>
                  <a:tcPr marL="9024" marR="9024" marT="9024" marB="0" anchor="b"/>
                </a:tc>
                <a:tc>
                  <a:txBody>
                    <a:bodyPr/>
                    <a:lstStyle/>
                    <a:p>
                      <a:pPr algn="ctr" fontAlgn="b"/>
                      <a:r>
                        <a:rPr lang="de-DE" sz="1000" u="none" strike="noStrike">
                          <a:effectLst/>
                        </a:rPr>
                        <a:t>mittlerer Kronenradius [m]</a:t>
                      </a:r>
                      <a:endParaRPr lang="de-DE" sz="1000" b="1" i="0" u="none" strike="noStrike">
                        <a:solidFill>
                          <a:srgbClr val="000000"/>
                        </a:solidFill>
                        <a:effectLst/>
                        <a:latin typeface="Calibri"/>
                      </a:endParaRPr>
                    </a:p>
                  </a:txBody>
                  <a:tcPr marL="9024" marR="9024" marT="9024" marB="0" anchor="b"/>
                </a:tc>
                <a:tc>
                  <a:txBody>
                    <a:bodyPr/>
                    <a:lstStyle/>
                    <a:p>
                      <a:pPr algn="ctr" fontAlgn="b"/>
                      <a:r>
                        <a:rPr lang="de-DE" sz="1000" u="none" strike="noStrike">
                          <a:effectLst/>
                        </a:rPr>
                        <a:t>Grundfläche Plot [m²]</a:t>
                      </a:r>
                      <a:endParaRPr lang="de-DE" sz="1000" b="1" i="0" u="none" strike="noStrike">
                        <a:solidFill>
                          <a:srgbClr val="000000"/>
                        </a:solidFill>
                        <a:effectLst/>
                        <a:latin typeface="Calibri"/>
                      </a:endParaRPr>
                    </a:p>
                  </a:txBody>
                  <a:tcPr marL="9024" marR="9024" marT="9024" marB="0" anchor="b"/>
                </a:tc>
                <a:tc>
                  <a:txBody>
                    <a:bodyPr/>
                    <a:lstStyle/>
                    <a:p>
                      <a:pPr algn="ctr" fontAlgn="b"/>
                      <a:r>
                        <a:rPr lang="de-DE" sz="1000" u="none" strike="noStrike">
                          <a:effectLst/>
                        </a:rPr>
                        <a:t>Grundfläche / ha [m²]</a:t>
                      </a:r>
                      <a:endParaRPr lang="de-DE" sz="1000" b="1" i="0" u="none" strike="noStrike">
                        <a:solidFill>
                          <a:srgbClr val="000000"/>
                        </a:solidFill>
                        <a:effectLst/>
                        <a:latin typeface="Calibri"/>
                      </a:endParaRPr>
                    </a:p>
                  </a:txBody>
                  <a:tcPr marL="9024" marR="9024" marT="9024" marB="0" anchor="b"/>
                </a:tc>
              </a:tr>
              <a:tr h="180474">
                <a:tc>
                  <a:txBody>
                    <a:bodyPr/>
                    <a:lstStyle/>
                    <a:p>
                      <a:pPr algn="l" fontAlgn="b"/>
                      <a:r>
                        <a:rPr lang="de-DE" sz="1000" u="none" strike="noStrike">
                          <a:effectLst/>
                        </a:rPr>
                        <a:t>Oberstand</a:t>
                      </a:r>
                      <a:endParaRPr lang="de-DE" sz="1000" b="0" i="0" u="none" strike="noStrike">
                        <a:solidFill>
                          <a:srgbClr val="000000"/>
                        </a:solidFill>
                        <a:effectLst/>
                        <a:latin typeface="Calibri"/>
                      </a:endParaRPr>
                    </a:p>
                  </a:txBody>
                  <a:tcPr marL="9024" marR="9024" marT="9024" marB="0" anchor="b"/>
                </a:tc>
                <a:tc>
                  <a:txBody>
                    <a:bodyPr/>
                    <a:lstStyle/>
                    <a:p>
                      <a:pPr algn="l" fontAlgn="b"/>
                      <a:r>
                        <a:rPr lang="de-DE" sz="1000" u="none" strike="noStrike">
                          <a:effectLst/>
                        </a:rPr>
                        <a:t>BEPE</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16,8</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18,3</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9,9</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1,8</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0,03</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0,4</a:t>
                      </a:r>
                      <a:endParaRPr lang="de-DE" sz="1000" b="0" i="0" u="none" strike="noStrike">
                        <a:solidFill>
                          <a:srgbClr val="000000"/>
                        </a:solidFill>
                        <a:effectLst/>
                        <a:latin typeface="Calibri"/>
                      </a:endParaRPr>
                    </a:p>
                  </a:txBody>
                  <a:tcPr marL="9024" marR="9024" marT="9024" marB="0" anchor="b"/>
                </a:tc>
              </a:tr>
              <a:tr h="180474">
                <a:tc>
                  <a:txBody>
                    <a:bodyPr/>
                    <a:lstStyle/>
                    <a:p>
                      <a:pPr algn="l" fontAlgn="b"/>
                      <a:r>
                        <a:rPr lang="de-DE" sz="1000" u="none" strike="noStrike">
                          <a:effectLst/>
                        </a:rPr>
                        <a:t> </a:t>
                      </a:r>
                      <a:endParaRPr lang="de-DE" sz="1000" b="0" i="0" u="none" strike="noStrike">
                        <a:solidFill>
                          <a:srgbClr val="000000"/>
                        </a:solidFill>
                        <a:effectLst/>
                        <a:latin typeface="Calibri"/>
                      </a:endParaRPr>
                    </a:p>
                  </a:txBody>
                  <a:tcPr marL="9024" marR="9024" marT="9024" marB="0" anchor="b"/>
                </a:tc>
                <a:tc>
                  <a:txBody>
                    <a:bodyPr/>
                    <a:lstStyle/>
                    <a:p>
                      <a:pPr algn="l" fontAlgn="b"/>
                      <a:r>
                        <a:rPr lang="de-DE" sz="1000" u="none" strike="noStrike">
                          <a:effectLst/>
                        </a:rPr>
                        <a:t>FASY</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16,3</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19,6</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1,9</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2,6</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0,03</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0,5</a:t>
                      </a:r>
                      <a:endParaRPr lang="de-DE" sz="1000" b="0" i="0" u="none" strike="noStrike">
                        <a:solidFill>
                          <a:srgbClr val="000000"/>
                        </a:solidFill>
                        <a:effectLst/>
                        <a:latin typeface="Calibri"/>
                      </a:endParaRPr>
                    </a:p>
                  </a:txBody>
                  <a:tcPr marL="9024" marR="9024" marT="9024" marB="0" anchor="b"/>
                </a:tc>
              </a:tr>
              <a:tr h="180474">
                <a:tc>
                  <a:txBody>
                    <a:bodyPr/>
                    <a:lstStyle/>
                    <a:p>
                      <a:pPr algn="l" fontAlgn="b"/>
                      <a:r>
                        <a:rPr lang="de-DE" sz="1000" u="none" strike="noStrike">
                          <a:effectLst/>
                        </a:rPr>
                        <a:t> </a:t>
                      </a:r>
                      <a:endParaRPr lang="de-DE" sz="1000" b="0" i="0" u="none" strike="noStrike">
                        <a:solidFill>
                          <a:srgbClr val="000000"/>
                        </a:solidFill>
                        <a:effectLst/>
                        <a:latin typeface="Calibri"/>
                      </a:endParaRPr>
                    </a:p>
                  </a:txBody>
                  <a:tcPr marL="9024" marR="9024" marT="9024" marB="0" anchor="b"/>
                </a:tc>
                <a:tc>
                  <a:txBody>
                    <a:bodyPr/>
                    <a:lstStyle/>
                    <a:p>
                      <a:pPr algn="l" fontAlgn="b"/>
                      <a:r>
                        <a:rPr lang="de-DE" sz="1000" u="none" strike="noStrike">
                          <a:effectLst/>
                        </a:rPr>
                        <a:t>LADE</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32</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19,4</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26,9</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14,2</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2,1</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1,87</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30,4</a:t>
                      </a:r>
                      <a:endParaRPr lang="de-DE" sz="1000" b="0" i="0" u="none" strike="noStrike">
                        <a:solidFill>
                          <a:srgbClr val="000000"/>
                        </a:solidFill>
                        <a:effectLst/>
                        <a:latin typeface="Calibri"/>
                      </a:endParaRPr>
                    </a:p>
                  </a:txBody>
                  <a:tcPr marL="9024" marR="9024" marT="9024" marB="0" anchor="b"/>
                </a:tc>
              </a:tr>
              <a:tr h="180474">
                <a:tc>
                  <a:txBody>
                    <a:bodyPr/>
                    <a:lstStyle/>
                    <a:p>
                      <a:pPr algn="l" fontAlgn="b"/>
                      <a:r>
                        <a:rPr lang="de-DE" sz="1000" u="none" strike="noStrike">
                          <a:effectLst/>
                        </a:rPr>
                        <a:t> </a:t>
                      </a:r>
                      <a:endParaRPr lang="de-DE" sz="1000" b="0" i="0" u="none" strike="noStrike">
                        <a:solidFill>
                          <a:srgbClr val="000000"/>
                        </a:solidFill>
                        <a:effectLst/>
                        <a:latin typeface="Calibri"/>
                      </a:endParaRPr>
                    </a:p>
                  </a:txBody>
                  <a:tcPr marL="9024" marR="9024" marT="9024" marB="0" anchor="b"/>
                </a:tc>
                <a:tc>
                  <a:txBody>
                    <a:bodyPr/>
                    <a:lstStyle/>
                    <a:p>
                      <a:pPr algn="l" fontAlgn="b"/>
                      <a:r>
                        <a:rPr lang="de-DE" sz="1000" u="none" strike="noStrike">
                          <a:effectLst/>
                        </a:rPr>
                        <a:t>SOTO</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18,1</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43,0</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3,6</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4,9</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0,14</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2,4</a:t>
                      </a:r>
                      <a:endParaRPr lang="de-DE" sz="1000" b="0" i="0" u="none" strike="noStrike">
                        <a:solidFill>
                          <a:srgbClr val="000000"/>
                        </a:solidFill>
                        <a:effectLst/>
                        <a:latin typeface="Calibri"/>
                      </a:endParaRPr>
                    </a:p>
                  </a:txBody>
                  <a:tcPr marL="9024" marR="9024" marT="9024" marB="0" anchor="b"/>
                </a:tc>
              </a:tr>
              <a:tr h="180474">
                <a:tc>
                  <a:txBody>
                    <a:bodyPr/>
                    <a:lstStyle/>
                    <a:p>
                      <a:pPr algn="l" fontAlgn="b"/>
                      <a:r>
                        <a:rPr lang="de-DE" sz="1000" u="none" strike="noStrike">
                          <a:effectLst/>
                        </a:rPr>
                        <a:t>Unterstand</a:t>
                      </a:r>
                      <a:endParaRPr lang="de-DE" sz="1000" b="0" i="0" u="none" strike="noStrike">
                        <a:solidFill>
                          <a:srgbClr val="000000"/>
                        </a:solidFill>
                        <a:effectLst/>
                        <a:latin typeface="Calibri"/>
                      </a:endParaRPr>
                    </a:p>
                  </a:txBody>
                  <a:tcPr marL="9024" marR="9024" marT="9024" marB="0" anchor="b"/>
                </a:tc>
                <a:tc>
                  <a:txBody>
                    <a:bodyPr/>
                    <a:lstStyle/>
                    <a:p>
                      <a:pPr algn="l" fontAlgn="b"/>
                      <a:r>
                        <a:rPr lang="de-DE" sz="1000" u="none" strike="noStrike">
                          <a:effectLst/>
                        </a:rPr>
                        <a:t>FASY</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10,3</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9,5</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1,0</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1,5</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0,01</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0,1</a:t>
                      </a:r>
                      <a:endParaRPr lang="de-DE" sz="1000" b="0" i="0" u="none" strike="noStrike">
                        <a:solidFill>
                          <a:srgbClr val="000000"/>
                        </a:solidFill>
                        <a:effectLst/>
                        <a:latin typeface="Calibri"/>
                      </a:endParaRPr>
                    </a:p>
                  </a:txBody>
                  <a:tcPr marL="9024" marR="9024" marT="9024" marB="0" anchor="b"/>
                </a:tc>
              </a:tr>
              <a:tr h="180474">
                <a:tc>
                  <a:txBody>
                    <a:bodyPr/>
                    <a:lstStyle/>
                    <a:p>
                      <a:pPr algn="l" fontAlgn="b"/>
                      <a:r>
                        <a:rPr lang="de-DE" sz="1000" u="none" strike="noStrike">
                          <a:effectLst/>
                        </a:rPr>
                        <a:t> </a:t>
                      </a:r>
                      <a:endParaRPr lang="de-DE" sz="1000" b="0" i="0" u="none" strike="noStrike">
                        <a:solidFill>
                          <a:srgbClr val="000000"/>
                        </a:solidFill>
                        <a:effectLst/>
                        <a:latin typeface="Calibri"/>
                      </a:endParaRPr>
                    </a:p>
                  </a:txBody>
                  <a:tcPr marL="9024" marR="9024" marT="9024" marB="0" anchor="b"/>
                </a:tc>
                <a:tc>
                  <a:txBody>
                    <a:bodyPr/>
                    <a:lstStyle/>
                    <a:p>
                      <a:pPr algn="l" fontAlgn="b"/>
                      <a:r>
                        <a:rPr lang="de-DE" sz="1000" u="none" strike="noStrike">
                          <a:effectLst/>
                        </a:rPr>
                        <a:t>QUPE</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5</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10,6</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13,5</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2,7</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2,3</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0,07</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1,2</a:t>
                      </a:r>
                      <a:endParaRPr lang="de-DE" sz="1000" b="0" i="0" u="none" strike="noStrike">
                        <a:solidFill>
                          <a:srgbClr val="000000"/>
                        </a:solidFill>
                        <a:effectLst/>
                        <a:latin typeface="Calibri"/>
                      </a:endParaRPr>
                    </a:p>
                  </a:txBody>
                  <a:tcPr marL="9024" marR="9024" marT="9024" marB="0" anchor="b"/>
                </a:tc>
              </a:tr>
              <a:tr h="180474">
                <a:tc>
                  <a:txBody>
                    <a:bodyPr/>
                    <a:lstStyle/>
                    <a:p>
                      <a:pPr algn="l" fontAlgn="b"/>
                      <a:r>
                        <a:rPr lang="de-DE" sz="1000" u="none" strike="noStrike">
                          <a:effectLst/>
                        </a:rPr>
                        <a:t> </a:t>
                      </a:r>
                      <a:endParaRPr lang="de-DE" sz="1000" b="0" i="0" u="none" strike="noStrike">
                        <a:solidFill>
                          <a:srgbClr val="000000"/>
                        </a:solidFill>
                        <a:effectLst/>
                        <a:latin typeface="Calibri"/>
                      </a:endParaRPr>
                    </a:p>
                  </a:txBody>
                  <a:tcPr marL="9024" marR="9024" marT="9024" marB="0" anchor="b"/>
                </a:tc>
                <a:tc>
                  <a:txBody>
                    <a:bodyPr/>
                    <a:lstStyle/>
                    <a:p>
                      <a:pPr algn="l" fontAlgn="b"/>
                      <a:r>
                        <a:rPr lang="de-DE" sz="1000" u="none" strike="noStrike">
                          <a:effectLst/>
                        </a:rPr>
                        <a:t>SOTO</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22</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8,4</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9,8</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2,5</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1,2</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0,17</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2,7</a:t>
                      </a:r>
                      <a:endParaRPr lang="de-DE" sz="1000" b="0" i="0" u="none" strike="noStrike">
                        <a:solidFill>
                          <a:srgbClr val="000000"/>
                        </a:solidFill>
                        <a:effectLst/>
                        <a:latin typeface="Calibri"/>
                      </a:endParaRPr>
                    </a:p>
                  </a:txBody>
                  <a:tcPr marL="9024" marR="9024" marT="9024" marB="0" anchor="b"/>
                </a:tc>
              </a:tr>
              <a:tr h="180474">
                <a:tc>
                  <a:txBody>
                    <a:bodyPr/>
                    <a:lstStyle/>
                    <a:p>
                      <a:pPr algn="l" fontAlgn="b"/>
                      <a:r>
                        <a:rPr lang="de-DE" sz="1000" u="none" strike="noStrike">
                          <a:effectLst/>
                        </a:rPr>
                        <a:t> </a:t>
                      </a:r>
                      <a:endParaRPr lang="de-DE" sz="1000" b="0" i="0" u="none" strike="noStrike">
                        <a:solidFill>
                          <a:srgbClr val="000000"/>
                        </a:solidFill>
                        <a:effectLst/>
                        <a:latin typeface="Calibri"/>
                      </a:endParaRPr>
                    </a:p>
                  </a:txBody>
                  <a:tcPr marL="9024" marR="9024" marT="9024" marB="0" anchor="b"/>
                </a:tc>
                <a:tc>
                  <a:txBody>
                    <a:bodyPr/>
                    <a:lstStyle/>
                    <a:p>
                      <a:pPr algn="l" fontAlgn="b"/>
                      <a:r>
                        <a:rPr lang="de-DE" sz="1000" u="none" strike="noStrike">
                          <a:effectLst/>
                        </a:rPr>
                        <a:t>TICO</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10,0</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11,7</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1,4</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2,3</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0,01</a:t>
                      </a:r>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u="none" strike="noStrike">
                          <a:effectLst/>
                        </a:rPr>
                        <a:t>0,2</a:t>
                      </a:r>
                      <a:endParaRPr lang="de-DE" sz="1000" b="0" i="0" u="none" strike="noStrike">
                        <a:solidFill>
                          <a:srgbClr val="000000"/>
                        </a:solidFill>
                        <a:effectLst/>
                        <a:latin typeface="Calibri"/>
                      </a:endParaRPr>
                    </a:p>
                  </a:txBody>
                  <a:tcPr marL="9024" marR="9024" marT="9024" marB="0" anchor="b"/>
                </a:tc>
              </a:tr>
              <a:tr h="180474">
                <a:tc>
                  <a:txBody>
                    <a:bodyPr/>
                    <a:lstStyle/>
                    <a:p>
                      <a:pPr algn="l" fontAlgn="b"/>
                      <a:endParaRPr lang="de-DE" sz="1000" b="0" i="0" u="none" strike="noStrike">
                        <a:solidFill>
                          <a:srgbClr val="000000"/>
                        </a:solidFill>
                        <a:effectLst/>
                        <a:latin typeface="Calibri"/>
                      </a:endParaRPr>
                    </a:p>
                  </a:txBody>
                  <a:tcPr marL="9024" marR="9024" marT="9024" marB="0" anchor="b"/>
                </a:tc>
                <a:tc>
                  <a:txBody>
                    <a:bodyPr/>
                    <a:lstStyle/>
                    <a:p>
                      <a:pPr algn="l" fontAlgn="b"/>
                      <a:endParaRPr lang="de-DE" sz="1000" b="0" i="0" u="none" strike="noStrike">
                        <a:solidFill>
                          <a:srgbClr val="000000"/>
                        </a:solidFill>
                        <a:effectLst/>
                        <a:latin typeface="Calibri"/>
                      </a:endParaRPr>
                    </a:p>
                  </a:txBody>
                  <a:tcPr marL="9024" marR="9024" marT="9024" marB="0" anchor="b"/>
                </a:tc>
                <a:tc>
                  <a:txBody>
                    <a:bodyPr/>
                    <a:lstStyle/>
                    <a:p>
                      <a:pPr algn="l" fontAlgn="b"/>
                      <a:endParaRPr lang="de-DE" sz="1000" b="0" i="0" u="none" strike="noStrike">
                        <a:solidFill>
                          <a:srgbClr val="000000"/>
                        </a:solidFill>
                        <a:effectLst/>
                        <a:latin typeface="Calibri"/>
                      </a:endParaRPr>
                    </a:p>
                  </a:txBody>
                  <a:tcPr marL="9024" marR="9024" marT="9024" marB="0" anchor="b"/>
                </a:tc>
                <a:tc>
                  <a:txBody>
                    <a:bodyPr/>
                    <a:lstStyle/>
                    <a:p>
                      <a:pPr algn="l" fontAlgn="b"/>
                      <a:endParaRPr lang="de-DE" sz="1000" b="0" i="0" u="none" strike="noStrike">
                        <a:solidFill>
                          <a:srgbClr val="000000"/>
                        </a:solidFill>
                        <a:effectLst/>
                        <a:latin typeface="Calibri"/>
                      </a:endParaRPr>
                    </a:p>
                  </a:txBody>
                  <a:tcPr marL="9024" marR="9024" marT="9024" marB="0" anchor="b"/>
                </a:tc>
                <a:tc>
                  <a:txBody>
                    <a:bodyPr/>
                    <a:lstStyle/>
                    <a:p>
                      <a:pPr algn="l" fontAlgn="b"/>
                      <a:endParaRPr lang="de-DE" sz="1000" b="0" i="0" u="none" strike="noStrike">
                        <a:solidFill>
                          <a:srgbClr val="000000"/>
                        </a:solidFill>
                        <a:effectLst/>
                        <a:latin typeface="Calibri"/>
                      </a:endParaRPr>
                    </a:p>
                  </a:txBody>
                  <a:tcPr marL="9024" marR="9024" marT="9024" marB="0" anchor="b"/>
                </a:tc>
                <a:tc>
                  <a:txBody>
                    <a:bodyPr/>
                    <a:lstStyle/>
                    <a:p>
                      <a:pPr algn="l" fontAlgn="b"/>
                      <a:endParaRPr lang="de-DE" sz="1000" b="0" i="0" u="none" strike="noStrike">
                        <a:solidFill>
                          <a:srgbClr val="000000"/>
                        </a:solidFill>
                        <a:effectLst/>
                        <a:latin typeface="Calibri"/>
                      </a:endParaRPr>
                    </a:p>
                  </a:txBody>
                  <a:tcPr marL="9024" marR="9024" marT="9024" marB="0" anchor="b"/>
                </a:tc>
                <a:tc>
                  <a:txBody>
                    <a:bodyPr/>
                    <a:lstStyle/>
                    <a:p>
                      <a:pPr algn="l" fontAlgn="b"/>
                      <a:endParaRPr lang="de-DE" sz="1000" b="0" i="0" u="none" strike="noStrike">
                        <a:solidFill>
                          <a:srgbClr val="000000"/>
                        </a:solidFill>
                        <a:effectLst/>
                        <a:latin typeface="Calibri"/>
                      </a:endParaRPr>
                    </a:p>
                  </a:txBody>
                  <a:tcPr marL="9024" marR="9024" marT="9024" marB="0" anchor="b"/>
                </a:tc>
                <a:tc>
                  <a:txBody>
                    <a:bodyPr/>
                    <a:lstStyle/>
                    <a:p>
                      <a:pPr algn="r" fontAlgn="b"/>
                      <a:r>
                        <a:rPr lang="de-DE" sz="1000" b="0" i="0" u="none" strike="noStrike" dirty="0" smtClean="0">
                          <a:solidFill>
                            <a:srgbClr val="000000"/>
                          </a:solidFill>
                          <a:effectLst/>
                          <a:latin typeface="Calibri"/>
                        </a:rPr>
                        <a:t>Summe:</a:t>
                      </a:r>
                      <a:endParaRPr lang="de-DE" sz="1000" b="0" i="0" u="none" strike="noStrike" dirty="0">
                        <a:solidFill>
                          <a:srgbClr val="000000"/>
                        </a:solidFill>
                        <a:effectLst/>
                        <a:latin typeface="Calibri"/>
                      </a:endParaRPr>
                    </a:p>
                  </a:txBody>
                  <a:tcPr marL="9024" marR="9024" marT="9024" marB="0" anchor="b"/>
                </a:tc>
                <a:tc>
                  <a:txBody>
                    <a:bodyPr/>
                    <a:lstStyle/>
                    <a:p>
                      <a:pPr algn="r" fontAlgn="b"/>
                      <a:r>
                        <a:rPr lang="de-DE" sz="1000" u="none" strike="noStrike" dirty="0">
                          <a:effectLst/>
                        </a:rPr>
                        <a:t>38,0</a:t>
                      </a:r>
                      <a:endParaRPr lang="de-DE" sz="1000" b="1" i="0" u="none" strike="noStrike" dirty="0">
                        <a:solidFill>
                          <a:srgbClr val="000000"/>
                        </a:solidFill>
                        <a:effectLst/>
                        <a:latin typeface="Calibri"/>
                      </a:endParaRPr>
                    </a:p>
                  </a:txBody>
                  <a:tcPr marL="9024" marR="9024" marT="9024" marB="0" anchor="b"/>
                </a:tc>
              </a:tr>
            </a:tbl>
          </a:graphicData>
        </a:graphic>
      </p:graphicFrame>
    </p:spTree>
    <p:extLst>
      <p:ext uri="{BB962C8B-B14F-4D97-AF65-F5344CB8AC3E}">
        <p14:creationId xmlns:p14="http://schemas.microsoft.com/office/powerpoint/2010/main" val="3764851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sz="1800" i="1" dirty="0" err="1">
                <a:solidFill>
                  <a:prstClr val="black"/>
                </a:solidFill>
              </a:rPr>
              <a:t>Bestandesgrundfläche</a:t>
            </a:r>
            <a:r>
              <a:rPr lang="de-DE" sz="1800" i="1" dirty="0">
                <a:solidFill>
                  <a:prstClr val="black"/>
                </a:solidFill>
              </a:rPr>
              <a:t>: Summe der Kreisflächen aller Bäume pro Plot in BHD </a:t>
            </a:r>
            <a:r>
              <a:rPr lang="de-DE" sz="1800" i="1" dirty="0" smtClean="0">
                <a:solidFill>
                  <a:prstClr val="black"/>
                </a:solidFill>
              </a:rPr>
              <a:t>Höhe </a:t>
            </a:r>
            <a:r>
              <a:rPr lang="de-DE" sz="1800" i="1" dirty="0">
                <a:solidFill>
                  <a:prstClr val="black"/>
                </a:solidFill>
              </a:rPr>
              <a:t>hochgerechnet auf </a:t>
            </a:r>
            <a:r>
              <a:rPr lang="de-DE" sz="1800" i="1" dirty="0" smtClean="0">
                <a:solidFill>
                  <a:prstClr val="black"/>
                </a:solidFill>
              </a:rPr>
              <a:t>Hektarwert</a:t>
            </a:r>
          </a:p>
          <a:p>
            <a:r>
              <a:rPr lang="de-DE" sz="1800" i="1" dirty="0" smtClean="0">
                <a:solidFill>
                  <a:prstClr val="black"/>
                </a:solidFill>
              </a:rPr>
              <a:t>Grundflächenperzentil</a:t>
            </a:r>
            <a:r>
              <a:rPr lang="de-DE" sz="1800" i="1" dirty="0">
                <a:solidFill>
                  <a:prstClr val="black"/>
                </a:solidFill>
              </a:rPr>
              <a:t>: Anteil der Gesamtgrundfläche des Plots der von </a:t>
            </a:r>
            <a:r>
              <a:rPr lang="de-DE" sz="1800" i="1" dirty="0" smtClean="0">
                <a:solidFill>
                  <a:prstClr val="black"/>
                </a:solidFill>
              </a:rPr>
              <a:t>Bäumen </a:t>
            </a:r>
            <a:r>
              <a:rPr lang="de-DE" sz="1800" i="1" dirty="0">
                <a:solidFill>
                  <a:prstClr val="black"/>
                </a:solidFill>
              </a:rPr>
              <a:t>belegt ist, die eine Grundfläche besitzen, die kleiner oder gleich der </a:t>
            </a:r>
            <a:r>
              <a:rPr lang="de-DE" sz="1800" i="1" dirty="0" smtClean="0">
                <a:solidFill>
                  <a:prstClr val="black"/>
                </a:solidFill>
              </a:rPr>
              <a:t>Grundfläche </a:t>
            </a:r>
            <a:r>
              <a:rPr lang="de-DE" sz="1800" i="1" dirty="0">
                <a:solidFill>
                  <a:prstClr val="black"/>
                </a:solidFill>
              </a:rPr>
              <a:t>des </a:t>
            </a:r>
            <a:r>
              <a:rPr lang="de-DE" sz="1800" i="1" dirty="0" smtClean="0">
                <a:solidFill>
                  <a:prstClr val="black"/>
                </a:solidFill>
              </a:rPr>
              <a:t>Zentralbaumes </a:t>
            </a:r>
            <a:r>
              <a:rPr lang="de-DE" sz="1800" i="1" dirty="0">
                <a:solidFill>
                  <a:prstClr val="black"/>
                </a:solidFill>
              </a:rPr>
              <a:t>ist (relativer Wert)</a:t>
            </a:r>
          </a:p>
          <a:p>
            <a:r>
              <a:rPr lang="de-DE" sz="1800" i="1" dirty="0" smtClean="0">
                <a:solidFill>
                  <a:prstClr val="black"/>
                </a:solidFill>
              </a:rPr>
              <a:t>BAL-Index </a:t>
            </a:r>
            <a:r>
              <a:rPr lang="de-DE" sz="1800" i="1" dirty="0">
                <a:solidFill>
                  <a:prstClr val="black"/>
                </a:solidFill>
              </a:rPr>
              <a:t>(Grundfläche der Größeren): Summe der Grundflächen im Plot mit </a:t>
            </a:r>
            <a:r>
              <a:rPr lang="de-DE" sz="1800" i="1" dirty="0" smtClean="0">
                <a:solidFill>
                  <a:prstClr val="black"/>
                </a:solidFill>
              </a:rPr>
              <a:t>einem </a:t>
            </a:r>
            <a:r>
              <a:rPr lang="de-DE" sz="1800" i="1" dirty="0">
                <a:solidFill>
                  <a:prstClr val="black"/>
                </a:solidFill>
              </a:rPr>
              <a:t>BHD größer als der </a:t>
            </a:r>
            <a:r>
              <a:rPr lang="de-DE" sz="1800" i="1" dirty="0" smtClean="0">
                <a:solidFill>
                  <a:prstClr val="black"/>
                </a:solidFill>
              </a:rPr>
              <a:t>Zentralbaum</a:t>
            </a:r>
            <a:r>
              <a:rPr lang="de-DE" sz="1800" i="1" dirty="0">
                <a:solidFill>
                  <a:prstClr val="black"/>
                </a:solidFill>
              </a:rPr>
              <a:t>, Bezugsgröße </a:t>
            </a:r>
            <a:r>
              <a:rPr lang="de-DE" sz="1800" i="1" dirty="0" smtClean="0">
                <a:solidFill>
                  <a:prstClr val="black"/>
                </a:solidFill>
              </a:rPr>
              <a:t>Hektar</a:t>
            </a:r>
          </a:p>
          <a:p>
            <a:r>
              <a:rPr lang="de-DE" sz="1800" i="1" dirty="0" smtClean="0">
                <a:solidFill>
                  <a:prstClr val="black"/>
                </a:solidFill>
              </a:rPr>
              <a:t>C66 </a:t>
            </a:r>
            <a:r>
              <a:rPr lang="de-DE" sz="1800" i="1" dirty="0" smtClean="0">
                <a:solidFill>
                  <a:prstClr val="black"/>
                </a:solidFill>
              </a:rPr>
              <a:t>: </a:t>
            </a:r>
            <a:r>
              <a:rPr lang="de-DE" sz="1800" i="1" dirty="0" smtClean="0">
                <a:solidFill>
                  <a:prstClr val="black"/>
                </a:solidFill>
              </a:rPr>
              <a:t>Kronenschirmfläche bei einer Schnittebene in Höhe 66% der Kronenlänge von der Spitze des Zentralbaumes</a:t>
            </a:r>
          </a:p>
          <a:p>
            <a:r>
              <a:rPr lang="de-DE" sz="1800" i="1" dirty="0" smtClean="0">
                <a:solidFill>
                  <a:prstClr val="black"/>
                </a:solidFill>
              </a:rPr>
              <a:t>Weitere Indizes für gleichaltrige und/oder Reinbestände </a:t>
            </a:r>
            <a:r>
              <a:rPr lang="de-DE" sz="1800" i="1" dirty="0">
                <a:solidFill>
                  <a:prstClr val="black"/>
                </a:solidFill>
              </a:rPr>
              <a:t>Stand </a:t>
            </a:r>
            <a:r>
              <a:rPr lang="de-DE" sz="1800" i="1" dirty="0" err="1">
                <a:solidFill>
                  <a:prstClr val="black"/>
                </a:solidFill>
              </a:rPr>
              <a:t>Density</a:t>
            </a:r>
            <a:r>
              <a:rPr lang="de-DE" sz="1800" i="1" dirty="0">
                <a:solidFill>
                  <a:prstClr val="black"/>
                </a:solidFill>
              </a:rPr>
              <a:t> Index, </a:t>
            </a:r>
            <a:r>
              <a:rPr lang="de-DE" sz="1800" i="1" dirty="0" smtClean="0">
                <a:solidFill>
                  <a:prstClr val="black"/>
                </a:solidFill>
              </a:rPr>
              <a:t>Kronenkonkurrenzfaktor, BALMOD-Index</a:t>
            </a:r>
            <a:endParaRPr lang="de-DE" sz="1800" i="1" dirty="0">
              <a:solidFill>
                <a:prstClr val="black"/>
              </a:solidFill>
            </a:endParaRPr>
          </a:p>
          <a:p>
            <a:pPr marL="0" lvl="0" indent="0">
              <a:buNone/>
            </a:pPr>
            <a:endParaRPr lang="de-DE" sz="1800" i="1" dirty="0">
              <a:solidFill>
                <a:prstClr val="black"/>
              </a:solidFill>
            </a:endParaRPr>
          </a:p>
          <a:p>
            <a:endParaRPr lang="de-DE" sz="1800" i="1" dirty="0">
              <a:solidFill>
                <a:prstClr val="black"/>
              </a:solidFill>
            </a:endParaRPr>
          </a:p>
          <a:p>
            <a:endParaRPr lang="de-DE" dirty="0"/>
          </a:p>
        </p:txBody>
      </p:sp>
      <p:sp>
        <p:nvSpPr>
          <p:cNvPr id="4" name="Titel 1"/>
          <p:cNvSpPr>
            <a:spLocks noGrp="1"/>
          </p:cNvSpPr>
          <p:nvPr>
            <p:ph type="title"/>
          </p:nvPr>
        </p:nvSpPr>
        <p:spPr>
          <a:xfrm>
            <a:off x="457200" y="274638"/>
            <a:ext cx="8229600" cy="1143000"/>
          </a:xfrm>
        </p:spPr>
        <p:txBody>
          <a:bodyPr>
            <a:normAutofit/>
          </a:bodyPr>
          <a:lstStyle/>
          <a:p>
            <a:pPr algn="l"/>
            <a:r>
              <a:rPr lang="de-DE" sz="2000" b="1" u="sng" dirty="0" err="1" smtClean="0"/>
              <a:t>Bestandesdichte</a:t>
            </a:r>
            <a:endParaRPr lang="de-DE" sz="2000" b="1" u="sng" dirty="0"/>
          </a:p>
        </p:txBody>
      </p:sp>
    </p:spTree>
    <p:extLst>
      <p:ext uri="{BB962C8B-B14F-4D97-AF65-F5344CB8AC3E}">
        <p14:creationId xmlns:p14="http://schemas.microsoft.com/office/powerpoint/2010/main" val="1053910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457200" y="274638"/>
            <a:ext cx="8229600" cy="1143000"/>
          </a:xfrm>
        </p:spPr>
        <p:txBody>
          <a:bodyPr>
            <a:normAutofit/>
          </a:bodyPr>
          <a:lstStyle/>
          <a:p>
            <a:pPr algn="l"/>
            <a:r>
              <a:rPr lang="de-DE" sz="2000" b="1" u="sng" dirty="0" err="1" smtClean="0"/>
              <a:t>Bestandesdichte</a:t>
            </a:r>
            <a:r>
              <a:rPr lang="de-DE" sz="2000" b="1" u="sng" dirty="0" smtClean="0"/>
              <a:t> – </a:t>
            </a:r>
            <a:r>
              <a:rPr lang="de-DE" sz="2000" b="1" u="sng" dirty="0" smtClean="0"/>
              <a:t>C66</a:t>
            </a:r>
            <a:endParaRPr lang="de-DE" sz="2000" b="1" u="sng" dirty="0"/>
          </a:p>
        </p:txBody>
      </p:sp>
      <p:sp>
        <p:nvSpPr>
          <p:cNvPr id="4" name="Textfeld 3"/>
          <p:cNvSpPr txBox="1"/>
          <p:nvPr/>
        </p:nvSpPr>
        <p:spPr>
          <a:xfrm>
            <a:off x="5580112" y="6336665"/>
            <a:ext cx="3312368" cy="369332"/>
          </a:xfrm>
          <a:prstGeom prst="rect">
            <a:avLst/>
          </a:prstGeom>
          <a:noFill/>
        </p:spPr>
        <p:txBody>
          <a:bodyPr wrap="square" rtlCol="0">
            <a:spAutoFit/>
          </a:bodyPr>
          <a:lstStyle/>
          <a:p>
            <a:r>
              <a:rPr lang="de-DE" dirty="0" smtClean="0"/>
              <a:t>Quelle: </a:t>
            </a:r>
            <a:r>
              <a:rPr lang="de-DE" dirty="0" err="1" smtClean="0"/>
              <a:t>Gadow</a:t>
            </a:r>
            <a:r>
              <a:rPr lang="de-DE" dirty="0" smtClean="0"/>
              <a:t> 2003</a:t>
            </a:r>
            <a:endParaRPr lang="de-DE"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164122"/>
            <a:ext cx="5472608" cy="5172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6372200" y="2289476"/>
            <a:ext cx="2520280" cy="1477328"/>
          </a:xfrm>
          <a:prstGeom prst="rect">
            <a:avLst/>
          </a:prstGeom>
          <a:noFill/>
        </p:spPr>
        <p:txBody>
          <a:bodyPr wrap="square" rtlCol="0">
            <a:spAutoFit/>
          </a:bodyPr>
          <a:lstStyle/>
          <a:p>
            <a:r>
              <a:rPr lang="de-DE" dirty="0" smtClean="0"/>
              <a:t>Kann nach </a:t>
            </a:r>
            <a:r>
              <a:rPr lang="de-DE" dirty="0" err="1" smtClean="0"/>
              <a:t>Konkurrentenauswahl</a:t>
            </a:r>
            <a:r>
              <a:rPr lang="de-DE" dirty="0" smtClean="0"/>
              <a:t> auch zur Berechnung der Punktdichte verwendet werden (Münder 2005).</a:t>
            </a:r>
            <a:endParaRPr lang="de-DE" dirty="0"/>
          </a:p>
        </p:txBody>
      </p:sp>
    </p:spTree>
    <p:extLst>
      <p:ext uri="{BB962C8B-B14F-4D97-AF65-F5344CB8AC3E}">
        <p14:creationId xmlns:p14="http://schemas.microsoft.com/office/powerpoint/2010/main" val="1054837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4165104"/>
            <a:ext cx="8229600" cy="2692896"/>
          </a:xfrm>
        </p:spPr>
        <p:txBody>
          <a:bodyPr>
            <a:normAutofit lnSpcReduction="10000"/>
          </a:bodyPr>
          <a:lstStyle/>
          <a:p>
            <a:pPr marL="0" lvl="0" indent="0">
              <a:buNone/>
            </a:pPr>
            <a:endParaRPr lang="de-DE" sz="1800" dirty="0" smtClean="0">
              <a:solidFill>
                <a:prstClr val="black"/>
              </a:solidFill>
            </a:endParaRPr>
          </a:p>
          <a:p>
            <a:r>
              <a:rPr lang="de-DE" sz="1800" dirty="0" smtClean="0">
                <a:solidFill>
                  <a:prstClr val="black"/>
                </a:solidFill>
              </a:rPr>
              <a:t>Fester Suchradius (keine Betrachtung der Dimension und </a:t>
            </a:r>
            <a:r>
              <a:rPr lang="de-DE" sz="1800" dirty="0" err="1" smtClean="0">
                <a:solidFill>
                  <a:prstClr val="black"/>
                </a:solidFill>
              </a:rPr>
              <a:t>Bestandesdichte</a:t>
            </a:r>
            <a:r>
              <a:rPr lang="de-DE" sz="1800" dirty="0" smtClean="0">
                <a:solidFill>
                  <a:prstClr val="black"/>
                </a:solidFill>
              </a:rPr>
              <a:t>)</a:t>
            </a:r>
          </a:p>
          <a:p>
            <a:r>
              <a:rPr lang="de-DE" sz="1800" dirty="0" smtClean="0">
                <a:solidFill>
                  <a:prstClr val="black"/>
                </a:solidFill>
              </a:rPr>
              <a:t>Überlappung </a:t>
            </a:r>
            <a:r>
              <a:rPr lang="de-DE" sz="1800" dirty="0" smtClean="0">
                <a:solidFill>
                  <a:prstClr val="black"/>
                </a:solidFill>
              </a:rPr>
              <a:t>von Kronen oder theoretischen Einflusszonen (funktionale Verknüpfung von Dimensionsvariablen)</a:t>
            </a:r>
          </a:p>
          <a:p>
            <a:r>
              <a:rPr lang="de-DE" sz="1800" dirty="0" smtClean="0">
                <a:solidFill>
                  <a:prstClr val="black"/>
                </a:solidFill>
              </a:rPr>
              <a:t>Verfahren der Winkelzählprobe</a:t>
            </a:r>
          </a:p>
          <a:p>
            <a:pPr lvl="1"/>
            <a:r>
              <a:rPr lang="de-DE" sz="1400" dirty="0" smtClean="0">
                <a:solidFill>
                  <a:prstClr val="black"/>
                </a:solidFill>
              </a:rPr>
              <a:t>Horizontale Grenzwinkelmethode nach Bitterlich =&gt; Bezugsgröße BHD – Auswahl bei Überschreiten eines festen Durchmesser / Distanzverhältnisses</a:t>
            </a:r>
          </a:p>
          <a:p>
            <a:pPr lvl="1"/>
            <a:r>
              <a:rPr lang="de-DE" sz="1400" dirty="0" smtClean="0">
                <a:solidFill>
                  <a:prstClr val="black"/>
                </a:solidFill>
              </a:rPr>
              <a:t>Vertikale Anwendung über lotrechten </a:t>
            </a:r>
            <a:r>
              <a:rPr lang="de-DE" sz="1400" dirty="0">
                <a:solidFill>
                  <a:prstClr val="black"/>
                </a:solidFill>
              </a:rPr>
              <a:t>Suchkegel =&gt; Bezugsgröße Höhe </a:t>
            </a:r>
            <a:r>
              <a:rPr lang="de-DE" sz="1400" dirty="0" smtClean="0">
                <a:solidFill>
                  <a:prstClr val="black"/>
                </a:solidFill>
              </a:rPr>
              <a:t>– Auswahl bei Überschreiten der Höhenvorgabe die sich aus Distanz, Öffnungswinkel Suchkegel und Basishöhe des Suchkegels ergibt</a:t>
            </a:r>
          </a:p>
          <a:p>
            <a:endParaRPr lang="de-DE" sz="1800" dirty="0">
              <a:solidFill>
                <a:prstClr val="black"/>
              </a:solidFill>
            </a:endParaRPr>
          </a:p>
          <a:p>
            <a:endParaRPr lang="de-DE" sz="1800" dirty="0">
              <a:solidFill>
                <a:prstClr val="black"/>
              </a:solidFill>
            </a:endParaRPr>
          </a:p>
          <a:p>
            <a:endParaRPr lang="de-DE" dirty="0"/>
          </a:p>
        </p:txBody>
      </p:sp>
      <p:sp>
        <p:nvSpPr>
          <p:cNvPr id="4" name="Titel 1"/>
          <p:cNvSpPr>
            <a:spLocks noGrp="1"/>
          </p:cNvSpPr>
          <p:nvPr>
            <p:ph type="title"/>
          </p:nvPr>
        </p:nvSpPr>
        <p:spPr>
          <a:xfrm>
            <a:off x="457200" y="274638"/>
            <a:ext cx="8229600" cy="778098"/>
          </a:xfrm>
        </p:spPr>
        <p:txBody>
          <a:bodyPr>
            <a:normAutofit/>
          </a:bodyPr>
          <a:lstStyle/>
          <a:p>
            <a:pPr algn="l"/>
            <a:r>
              <a:rPr lang="de-DE" sz="2000" b="1" u="sng" dirty="0" smtClean="0"/>
              <a:t>Punktdichte </a:t>
            </a:r>
            <a:r>
              <a:rPr lang="de-DE" sz="2000" b="1" u="sng" dirty="0" smtClean="0"/>
              <a:t>– 1. </a:t>
            </a:r>
            <a:r>
              <a:rPr lang="de-DE" sz="2000" b="1" u="sng" dirty="0" err="1" smtClean="0"/>
              <a:t>Konkurrentenauswahl</a:t>
            </a:r>
            <a:endParaRPr lang="de-DE" sz="2000" b="1" u="sng" dirty="0"/>
          </a:p>
        </p:txBody>
      </p:sp>
      <p:pic>
        <p:nvPicPr>
          <p:cNvPr id="5" name="Grafik 4"/>
          <p:cNvPicPr/>
          <p:nvPr/>
        </p:nvPicPr>
        <p:blipFill>
          <a:blip r:embed="rId2"/>
          <a:stretch>
            <a:fillRect/>
          </a:stretch>
        </p:blipFill>
        <p:spPr>
          <a:xfrm>
            <a:off x="1272968" y="908720"/>
            <a:ext cx="5760720" cy="3487420"/>
          </a:xfrm>
          <a:prstGeom prst="rect">
            <a:avLst/>
          </a:prstGeom>
        </p:spPr>
      </p:pic>
      <p:sp>
        <p:nvSpPr>
          <p:cNvPr id="2" name="Textfeld 1"/>
          <p:cNvSpPr txBox="1"/>
          <p:nvPr/>
        </p:nvSpPr>
        <p:spPr>
          <a:xfrm>
            <a:off x="7236296" y="3521874"/>
            <a:ext cx="1656184" cy="646331"/>
          </a:xfrm>
          <a:prstGeom prst="rect">
            <a:avLst/>
          </a:prstGeom>
          <a:noFill/>
        </p:spPr>
        <p:txBody>
          <a:bodyPr wrap="square" rtlCol="0">
            <a:spAutoFit/>
          </a:bodyPr>
          <a:lstStyle/>
          <a:p>
            <a:r>
              <a:rPr lang="de-DE" dirty="0" smtClean="0"/>
              <a:t>Quelle:</a:t>
            </a:r>
          </a:p>
          <a:p>
            <a:r>
              <a:rPr lang="de-DE" dirty="0" err="1" smtClean="0"/>
              <a:t>Pretzsch</a:t>
            </a:r>
            <a:r>
              <a:rPr lang="de-DE" dirty="0" smtClean="0"/>
              <a:t> </a:t>
            </a:r>
            <a:r>
              <a:rPr lang="de-DE" dirty="0"/>
              <a:t>(2009)</a:t>
            </a:r>
          </a:p>
        </p:txBody>
      </p:sp>
    </p:spTree>
    <p:extLst>
      <p:ext uri="{BB962C8B-B14F-4D97-AF65-F5344CB8AC3E}">
        <p14:creationId xmlns:p14="http://schemas.microsoft.com/office/powerpoint/2010/main" val="1925977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a:bodyPr>
          <a:lstStyle/>
          <a:p>
            <a:pPr algn="l"/>
            <a:r>
              <a:rPr lang="de-DE" sz="2000" b="1" u="sng" dirty="0" smtClean="0"/>
              <a:t>Punktdichte </a:t>
            </a:r>
            <a:r>
              <a:rPr lang="de-DE" sz="2000" b="1" u="sng" dirty="0" smtClean="0"/>
              <a:t>– 1. </a:t>
            </a:r>
            <a:r>
              <a:rPr lang="de-DE" sz="2000" b="1" u="sng" dirty="0" err="1" smtClean="0"/>
              <a:t>Konkurrentenauswahl</a:t>
            </a:r>
            <a:endParaRPr lang="de-DE" sz="2000" b="1" u="sng" dirty="0"/>
          </a:p>
        </p:txBody>
      </p:sp>
      <p:sp>
        <p:nvSpPr>
          <p:cNvPr id="6" name="Textfeld 5"/>
          <p:cNvSpPr txBox="1"/>
          <p:nvPr/>
        </p:nvSpPr>
        <p:spPr>
          <a:xfrm>
            <a:off x="5528254" y="6412686"/>
            <a:ext cx="3148202" cy="369332"/>
          </a:xfrm>
          <a:prstGeom prst="rect">
            <a:avLst/>
          </a:prstGeom>
          <a:noFill/>
        </p:spPr>
        <p:txBody>
          <a:bodyPr wrap="square" rtlCol="0">
            <a:spAutoFit/>
          </a:bodyPr>
          <a:lstStyle/>
          <a:p>
            <a:r>
              <a:rPr lang="de-DE" dirty="0" smtClean="0"/>
              <a:t>Quelle: Münder 2005</a:t>
            </a:r>
            <a:endParaRPr lang="de-DE"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1382" y="1600200"/>
            <a:ext cx="764123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259632" y="1196752"/>
            <a:ext cx="6696744" cy="369332"/>
          </a:xfrm>
          <a:prstGeom prst="rect">
            <a:avLst/>
          </a:prstGeom>
          <a:noFill/>
        </p:spPr>
        <p:txBody>
          <a:bodyPr wrap="square" rtlCol="0">
            <a:spAutoFit/>
          </a:bodyPr>
          <a:lstStyle/>
          <a:p>
            <a:r>
              <a:rPr lang="de-DE" dirty="0" err="1"/>
              <a:t>Konkurrentenauswahl</a:t>
            </a:r>
            <a:r>
              <a:rPr lang="de-DE" dirty="0"/>
              <a:t> mit südorientierter Einflusszone (SEZ)</a:t>
            </a:r>
          </a:p>
        </p:txBody>
      </p:sp>
    </p:spTree>
    <p:extLst>
      <p:ext uri="{BB962C8B-B14F-4D97-AF65-F5344CB8AC3E}">
        <p14:creationId xmlns:p14="http://schemas.microsoft.com/office/powerpoint/2010/main" val="1051961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927</Words>
  <Application>Microsoft Office PowerPoint</Application>
  <PresentationFormat>Bildschirmpräsentation (4:3)</PresentationFormat>
  <Paragraphs>214</Paragraphs>
  <Slides>22</Slides>
  <Notes>5</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Larissa</vt:lpstr>
      <vt:lpstr>Dichte und Konkurrenz Indizes zur Einordnung der Wuchsverhältnisse einzelner Bäume oder Bestände</vt:lpstr>
      <vt:lpstr>Konkurrenz - Wettbewerb um Ressourcen</vt:lpstr>
      <vt:lpstr>Konkurrenz - Wettbewerb um Ressourcen</vt:lpstr>
      <vt:lpstr>Dichte</vt:lpstr>
      <vt:lpstr>Bestandesdichte</vt:lpstr>
      <vt:lpstr>Bestandesdichte</vt:lpstr>
      <vt:lpstr>Bestandesdichte – C66</vt:lpstr>
      <vt:lpstr>Punktdichte – 1. Konkurrentenauswahl</vt:lpstr>
      <vt:lpstr>Punktdichte – 1. Konkurrentenauswahl</vt:lpstr>
      <vt:lpstr>Punktdichte – 2. Quantifizierung der Konkurrenz</vt:lpstr>
      <vt:lpstr>Punktdichte – 2. Quantifizierung der Konkurrenz</vt:lpstr>
      <vt:lpstr>Punktdichte – 2. Quantifizierung der Konkurrenz</vt:lpstr>
      <vt:lpstr>Punktdichte – 2. Quantifizierung der Konkurrenz</vt:lpstr>
      <vt:lpstr>Punktdichte – 2. Quantifizierung der Konkurrenz</vt:lpstr>
      <vt:lpstr>Punktdichte – 2. Quantifizierung der Konkurrenz</vt:lpstr>
      <vt:lpstr>Punktdichte – 2. Quantifizierung der Konkurrenz</vt:lpstr>
      <vt:lpstr>Konkurrenzindexberechnungsprogramm CroCom</vt:lpstr>
      <vt:lpstr>Beziehung Konkurrenz zu Wachstum</vt:lpstr>
      <vt:lpstr>Beziehung Konkurrenz zu Wachstum</vt:lpstr>
      <vt:lpstr>Beziehung Konkurrenz zu Wachstum</vt:lpstr>
      <vt:lpstr>Beziehung Konkurrenz zu Wachstum</vt:lpstr>
      <vt:lpstr>Beziehung Konkurrenz zu Ökologie</vt:lpstr>
    </vt:vector>
  </TitlesOfParts>
  <Company>HNE Eberswalde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Dichte und Konkurrenz Indizes zur Einordnung der Versuchsbäume seltener heimischer Baumarten im Rahmen der Jahrringuntersuchungen</dc:title>
  <dc:creator>Hartmann, Holger</dc:creator>
  <cp:lastModifiedBy>Hartmann, Holger</cp:lastModifiedBy>
  <cp:revision>77</cp:revision>
  <dcterms:created xsi:type="dcterms:W3CDTF">2017-02-06T09:09:02Z</dcterms:created>
  <dcterms:modified xsi:type="dcterms:W3CDTF">2017-10-20T14:37:32Z</dcterms:modified>
</cp:coreProperties>
</file>