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6" r:id="rId2"/>
    <p:sldId id="261" r:id="rId3"/>
    <p:sldId id="271" r:id="rId4"/>
    <p:sldId id="272" r:id="rId5"/>
    <p:sldId id="273" r:id="rId6"/>
    <p:sldId id="257" r:id="rId7"/>
    <p:sldId id="274" r:id="rId8"/>
    <p:sldId id="267" r:id="rId9"/>
    <p:sldId id="268" r:id="rId10"/>
    <p:sldId id="286" r:id="rId11"/>
    <p:sldId id="270" r:id="rId12"/>
    <p:sldId id="269" r:id="rId13"/>
    <p:sldId id="275" r:id="rId14"/>
    <p:sldId id="276" r:id="rId15"/>
    <p:sldId id="277" r:id="rId16"/>
    <p:sldId id="290" r:id="rId17"/>
    <p:sldId id="289" r:id="rId18"/>
    <p:sldId id="264" r:id="rId19"/>
    <p:sldId id="281" r:id="rId20"/>
    <p:sldId id="280" r:id="rId21"/>
    <p:sldId id="287" r:id="rId22"/>
    <p:sldId id="278" r:id="rId23"/>
    <p:sldId id="282" r:id="rId24"/>
    <p:sldId id="288" r:id="rId25"/>
    <p:sldId id="258" r:id="rId26"/>
    <p:sldId id="259" r:id="rId2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7482" autoAdjust="0"/>
  </p:normalViewPr>
  <p:slideViewPr>
    <p:cSldViewPr>
      <p:cViewPr>
        <p:scale>
          <a:sx n="100" d="100"/>
          <a:sy n="100" d="100"/>
        </p:scale>
        <p:origin x="-194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0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B50E7-90A9-48B4-A7CE-C0CB7C31F7B9}" type="datetimeFigureOut">
              <a:rPr lang="de-DE" smtClean="0"/>
              <a:t>21.04.2017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C9353-EFF3-42E1-B55D-22BBFADD8A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22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46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Treibholz steht an einer disziplinären</a:t>
            </a:r>
            <a:r>
              <a:rPr lang="de-DE" baseline="0" dirty="0" smtClean="0"/>
              <a:t> Schnittstelle</a:t>
            </a:r>
          </a:p>
          <a:p>
            <a:r>
              <a:rPr lang="de-DE" baseline="0" dirty="0" smtClean="0"/>
              <a:t>	- Holzanatomie</a:t>
            </a:r>
          </a:p>
          <a:p>
            <a:r>
              <a:rPr lang="de-DE" baseline="0" dirty="0" smtClean="0"/>
              <a:t>	- Archäologie</a:t>
            </a:r>
          </a:p>
          <a:p>
            <a:r>
              <a:rPr lang="de-DE" baseline="0" dirty="0" smtClean="0"/>
              <a:t>	- Dendrochronologie</a:t>
            </a:r>
          </a:p>
          <a:p>
            <a:r>
              <a:rPr lang="de-DE" baseline="0" dirty="0" smtClean="0"/>
              <a:t>	- Klimatologie</a:t>
            </a:r>
          </a:p>
          <a:p>
            <a:r>
              <a:rPr lang="de-DE" baseline="0" dirty="0" smtClean="0"/>
              <a:t>	- Ozeanografie - Meeresströmungen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11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Wunschvorstellungen… aber für Wissenschaftliche</a:t>
            </a:r>
            <a:r>
              <a:rPr lang="de-DE" baseline="0" dirty="0" smtClean="0"/>
              <a:t> Untersuchungen ungeeignet „zeichnet nicht“</a:t>
            </a:r>
          </a:p>
          <a:p>
            <a:endParaRPr lang="de-DE" baseline="0" dirty="0" smtClean="0"/>
          </a:p>
          <a:p>
            <a:r>
              <a:rPr lang="de-DE" dirty="0" smtClean="0"/>
              <a:t>Jahrringe der Bäume werden gezählt und vermessen</a:t>
            </a:r>
          </a:p>
          <a:p>
            <a:r>
              <a:rPr lang="de-DE" dirty="0" smtClean="0"/>
              <a:t>Durch die Bildung von Früh- und Spätholz möglich</a:t>
            </a:r>
          </a:p>
          <a:p>
            <a:r>
              <a:rPr lang="de-DE" dirty="0" smtClean="0"/>
              <a:t>Bedingung: saisonales Klima am </a:t>
            </a:r>
            <a:r>
              <a:rPr lang="de-DE" dirty="0" err="1" smtClean="0"/>
              <a:t>Wuchsort</a:t>
            </a:r>
            <a:r>
              <a:rPr lang="de-DE" dirty="0" smtClean="0"/>
              <a:t> –</a:t>
            </a:r>
            <a:r>
              <a:rPr lang="de-DE" baseline="0" dirty="0" smtClean="0"/>
              <a:t> in den Tropen keine ausgeprägten Jahrringe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53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Entspricht schon eher</a:t>
            </a:r>
            <a:r>
              <a:rPr lang="de-DE" baseline="0" dirty="0" smtClean="0"/>
              <a:t> der Realität, </a:t>
            </a:r>
            <a:r>
              <a:rPr lang="de-DE" dirty="0" smtClean="0"/>
              <a:t>Machbar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7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Es wird schon schwieriger…</a:t>
            </a:r>
          </a:p>
          <a:p>
            <a:endParaRPr lang="de-DE" dirty="0" smtClean="0"/>
          </a:p>
          <a:p>
            <a:r>
              <a:rPr lang="de-DE" dirty="0" smtClean="0"/>
              <a:t>Jetzt fragen</a:t>
            </a:r>
            <a:r>
              <a:rPr lang="de-DE" baseline="0" dirty="0" smtClean="0"/>
              <a:t> Sie sich, muss man immer den Baum fällen um solche Jahrringe zu sehen?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374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Nein!</a:t>
            </a:r>
            <a:r>
              <a:rPr lang="de-DE" baseline="0" dirty="0" smtClean="0"/>
              <a:t> Minimalinvasive Methode</a:t>
            </a:r>
          </a:p>
          <a:p>
            <a:endParaRPr lang="de-DE" baseline="0" dirty="0" smtClean="0"/>
          </a:p>
          <a:p>
            <a:r>
              <a:rPr lang="de-DE" baseline="0" dirty="0" smtClean="0"/>
              <a:t>Tut das dem Baum weh??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386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Nein!</a:t>
            </a:r>
            <a:r>
              <a:rPr lang="de-DE" baseline="0" dirty="0" smtClean="0"/>
              <a:t> Minimalinvasive Methode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386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358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 könnte man eventuell</a:t>
            </a:r>
            <a:r>
              <a:rPr lang="de-DE" baseline="0" dirty="0" smtClean="0"/>
              <a:t> verschiedene Radien messen auf dieser Wacholderscheibe!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374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Principle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Uniformitarianism</a:t>
            </a:r>
            <a:endParaRPr lang="de-DE" dirty="0" smtClean="0"/>
          </a:p>
          <a:p>
            <a:r>
              <a:rPr lang="de-DE" dirty="0" smtClean="0"/>
              <a:t>	- </a:t>
            </a:r>
            <a:r>
              <a:rPr lang="en-US" dirty="0" smtClean="0"/>
              <a:t>„The present is the key to the past.“</a:t>
            </a:r>
          </a:p>
          <a:p>
            <a:r>
              <a:rPr lang="de-DE" dirty="0" smtClean="0"/>
              <a:t>	- Annahme: natürliche Prozesse</a:t>
            </a:r>
            <a:r>
              <a:rPr lang="de-DE" baseline="0" dirty="0" smtClean="0"/>
              <a:t> laufen heute so ab, wie sie auch früher abgelaufen sind</a:t>
            </a:r>
          </a:p>
          <a:p>
            <a:r>
              <a:rPr lang="de-DE" dirty="0" smtClean="0"/>
              <a:t>	- Annahmen über die Rate der</a:t>
            </a:r>
            <a:r>
              <a:rPr lang="de-DE" baseline="0" dirty="0" smtClean="0"/>
              <a:t> Veränderung über lange Zeiträume </a:t>
            </a:r>
          </a:p>
          <a:p>
            <a:r>
              <a:rPr lang="de-DE" baseline="0" dirty="0" smtClean="0"/>
              <a:t>	- für die Rekonstruktion des vergangenen Klimas unerlässlich</a:t>
            </a:r>
            <a:endParaRPr lang="de-DE" dirty="0" smtClean="0"/>
          </a:p>
          <a:p>
            <a:r>
              <a:rPr lang="de-DE" dirty="0" err="1" smtClean="0"/>
              <a:t>Principle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Crossdating</a:t>
            </a:r>
          </a:p>
          <a:p>
            <a:r>
              <a:rPr lang="de-DE" dirty="0" smtClean="0"/>
              <a:t>	- jedem Ring wird ein exaktes Jahr zugeordnet, fehlende oder falsche Ringe</a:t>
            </a:r>
            <a:r>
              <a:rPr lang="de-DE" baseline="0" dirty="0" smtClean="0"/>
              <a:t> werden aufgedeckt </a:t>
            </a:r>
          </a:p>
          <a:p>
            <a:r>
              <a:rPr lang="de-DE" baseline="0" dirty="0" smtClean="0"/>
              <a:t>	- </a:t>
            </a:r>
            <a:r>
              <a:rPr lang="de-DE" dirty="0" smtClean="0"/>
              <a:t>Grundlage für alle anderen Prinzipien</a:t>
            </a:r>
          </a:p>
          <a:p>
            <a:r>
              <a:rPr lang="de-DE" dirty="0" smtClean="0"/>
              <a:t>	- unerlässlich, wenn Jahrringdaten</a:t>
            </a:r>
            <a:r>
              <a:rPr lang="de-DE" baseline="0" dirty="0" smtClean="0"/>
              <a:t> mit Klima verglichen werden sollen</a:t>
            </a:r>
            <a:endParaRPr lang="de-DE" dirty="0" smtClean="0"/>
          </a:p>
          <a:p>
            <a:r>
              <a:rPr lang="de-DE" dirty="0" err="1" smtClean="0"/>
              <a:t>Principle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Limiting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Factors</a:t>
            </a:r>
            <a:endParaRPr lang="de-DE" baseline="0" dirty="0" smtClean="0"/>
          </a:p>
          <a:p>
            <a:r>
              <a:rPr lang="de-DE" baseline="0" dirty="0" smtClean="0"/>
              <a:t>	- der limitierende Faktor beeinflusst das Wachstum des Baumes (wichtig zu wissen, welcher es in diesem Moment ist)</a:t>
            </a:r>
          </a:p>
          <a:p>
            <a:r>
              <a:rPr lang="de-DE" baseline="0" dirty="0" smtClean="0"/>
              <a:t>	- Liebigs Gesetz vom Minimum</a:t>
            </a:r>
          </a:p>
          <a:p>
            <a:r>
              <a:rPr lang="de-DE" baseline="0" dirty="0" smtClean="0"/>
              <a:t>	- Faktor kann sich über Baumleben hinweg verändern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C9353-EFF3-42E1-B55D-22BBFADD8AB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806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ckblatt_HN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etters\Documents\My Dropbox\01_Lehre FH UNI\01_HNE_Eberswalde\900_Namensfindungskomission\PPT\Daten_Rafalski_17032010\PPT_p1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" y="-38819"/>
            <a:ext cx="9142559" cy="7173416"/>
          </a:xfrm>
          <a:prstGeom prst="rect">
            <a:avLst/>
          </a:prstGeom>
          <a:noFill/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57224" y="2972544"/>
            <a:ext cx="7072362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4F4634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57224" y="1484784"/>
            <a:ext cx="7100910" cy="1470025"/>
          </a:xfrm>
        </p:spPr>
        <p:txBody>
          <a:bodyPr/>
          <a:lstStyle>
            <a:lvl1pPr>
              <a:defRPr sz="2400" b="1">
                <a:solidFill>
                  <a:srgbClr val="4F4634"/>
                </a:solidFill>
                <a:latin typeface="Calibri" panose="020F050202020403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9" name="Bildplatzhalter 7" descr="14103268812_717a9c5361_o©Gruenewiese8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0" b="31776"/>
          <a:stretch/>
        </p:blipFill>
        <p:spPr bwMode="auto">
          <a:xfrm>
            <a:off x="1312" y="4324172"/>
            <a:ext cx="9142559" cy="217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platzhalter 13" descr="SWW_Logo_Weiß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>
            <a:fillRect/>
          </a:stretch>
        </p:blipFill>
        <p:spPr bwMode="auto">
          <a:xfrm>
            <a:off x="6804248" y="5571454"/>
            <a:ext cx="1976125" cy="63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39" b="3830"/>
          <a:stretch/>
        </p:blipFill>
        <p:spPr bwMode="auto">
          <a:xfrm>
            <a:off x="611560" y="349263"/>
            <a:ext cx="2455164" cy="108012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e Seite mit Standard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wischentitel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7289" y="3933056"/>
            <a:ext cx="7137423" cy="1362075"/>
          </a:xfrm>
        </p:spPr>
        <p:txBody>
          <a:bodyPr anchor="t"/>
          <a:lstStyle>
            <a:lvl1pPr algn="l">
              <a:defRPr sz="3200" b="1" cap="all">
                <a:solidFill>
                  <a:srgbClr val="92B1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57289" y="2420888"/>
            <a:ext cx="7137423" cy="1500187"/>
          </a:xfrm>
        </p:spPr>
        <p:txBody>
          <a:bodyPr anchor="b"/>
          <a:lstStyle>
            <a:lvl1pPr marL="0" indent="0">
              <a:buNone/>
              <a:defRPr lang="de-DE" sz="2000" b="1" cap="none" baseline="0" smtClean="0">
                <a:solidFill>
                  <a:srgbClr val="4F463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pic>
        <p:nvPicPr>
          <p:cNvPr id="2052" name="Picture 4" descr="Logo Waldklimafo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" y="11136"/>
            <a:ext cx="2333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Text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719" y="188912"/>
            <a:ext cx="6429421" cy="668319"/>
          </a:xfrm>
        </p:spPr>
        <p:txBody>
          <a:bodyPr/>
          <a:lstStyle>
            <a:lvl1pPr>
              <a:defRPr sz="2000">
                <a:solidFill>
                  <a:srgbClr val="333020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•"/>
              <a:defRPr sz="20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20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20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Text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6429420" cy="654032"/>
          </a:xfrm>
        </p:spPr>
        <p:txBody>
          <a:bodyPr anchor="b" anchorCtr="0"/>
          <a:lstStyle>
            <a:lvl1pPr>
              <a:defRPr sz="2000">
                <a:solidFill>
                  <a:srgbClr val="333020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5719" y="1535113"/>
            <a:ext cx="4097373" cy="639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anchor="b"/>
          <a:lstStyle>
            <a:lvl1pPr marL="0" indent="0">
              <a:buNone/>
              <a:defRPr sz="2000" b="1">
                <a:solidFill>
                  <a:srgbClr val="33302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5719" y="2174875"/>
            <a:ext cx="4097373" cy="3951288"/>
          </a:xfrm>
        </p:spPr>
        <p:txBody>
          <a:bodyPr/>
          <a:lstStyle>
            <a:lvl1pPr>
              <a:defRPr sz="1800">
                <a:solidFill>
                  <a:srgbClr val="333020"/>
                </a:solidFill>
                <a:latin typeface="Calibri" panose="020F0502020204030204" pitchFamily="34" charset="0"/>
              </a:defRPr>
            </a:lvl1pPr>
            <a:lvl2pPr>
              <a:defRPr sz="1400">
                <a:solidFill>
                  <a:srgbClr val="333020"/>
                </a:solidFill>
                <a:latin typeface="Calibri" panose="020F0502020204030204" pitchFamily="34" charset="0"/>
              </a:defRPr>
            </a:lvl2pPr>
            <a:lvl3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defRPr sz="11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4pPr>
            <a:lvl5pPr>
              <a:defRPr sz="11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16421" y="1535113"/>
            <a:ext cx="4098983" cy="639762"/>
          </a:xfr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DE" sz="2000" b="1" smtClean="0">
                <a:solidFill>
                  <a:srgbClr val="333020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rtl="0" eaLnBrk="1" fontAlgn="base" hangingPunct="1">
              <a:spcBef>
                <a:spcPct val="0"/>
              </a:spcBef>
              <a:spcAft>
                <a:spcPct val="40000"/>
              </a:spcAft>
              <a:buFont typeface="Arial" pitchFamily="34" charset="0"/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6421" y="2174875"/>
            <a:ext cx="4098983" cy="3951288"/>
          </a:xfrm>
        </p:spPr>
        <p:txBody>
          <a:bodyPr/>
          <a:lstStyle>
            <a:lvl1pPr>
              <a:defRPr sz="1600">
                <a:solidFill>
                  <a:srgbClr val="333020"/>
                </a:solidFill>
                <a:latin typeface="Calibri" panose="020F0502020204030204" pitchFamily="34" charset="0"/>
              </a:defRPr>
            </a:lvl1pPr>
            <a:lvl2pPr>
              <a:defRPr sz="1400">
                <a:solidFill>
                  <a:srgbClr val="333020"/>
                </a:solidFill>
                <a:latin typeface="Calibri" panose="020F0502020204030204" pitchFamily="34" charset="0"/>
              </a:defRPr>
            </a:lvl2pPr>
            <a:lvl3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defRPr sz="11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4pPr>
            <a:lvl5pPr>
              <a:defRPr sz="11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Texte ohne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5720" y="1285860"/>
            <a:ext cx="4143404" cy="4810140"/>
          </a:xfrm>
        </p:spPr>
        <p:txBody>
          <a:bodyPr/>
          <a:lstStyle>
            <a:lvl1pPr>
              <a:defRPr sz="18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16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4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4pPr>
            <a:lvl5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4876" y="1285860"/>
            <a:ext cx="4143404" cy="4810140"/>
          </a:xfrm>
        </p:spPr>
        <p:txBody>
          <a:bodyPr/>
          <a:lstStyle>
            <a:lvl1pPr>
              <a:defRPr sz="18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16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4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4pPr>
            <a:lvl5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5720" y="1285860"/>
            <a:ext cx="4143404" cy="4810140"/>
          </a:xfrm>
        </p:spPr>
        <p:txBody>
          <a:bodyPr/>
          <a:lstStyle>
            <a:lvl1pPr>
              <a:defRPr sz="18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16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4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4pPr>
            <a:lvl5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4876" y="1285860"/>
            <a:ext cx="4143404" cy="4810140"/>
          </a:xfrm>
        </p:spPr>
        <p:txBody>
          <a:bodyPr/>
          <a:lstStyle>
            <a:lvl1pPr>
              <a:defRPr sz="18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16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40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4pPr>
            <a:lvl5pPr>
              <a:defRPr sz="1200" b="0">
                <a:solidFill>
                  <a:srgbClr val="333020"/>
                </a:solidFill>
                <a:latin typeface="Calibri" panose="020F0502020204030204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- K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751" y="188913"/>
            <a:ext cx="6429389" cy="668337"/>
          </a:xfrm>
        </p:spPr>
        <p:txBody>
          <a:bodyPr/>
          <a:lstStyle>
            <a:lvl1pPr>
              <a:defRPr sz="2000">
                <a:solidFill>
                  <a:srgbClr val="333020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720" y="236556"/>
            <a:ext cx="6429420" cy="549237"/>
          </a:xfrm>
        </p:spPr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5720" y="1100157"/>
            <a:ext cx="8501122" cy="5043487"/>
          </a:xfrm>
        </p:spPr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pPr lvl="0"/>
            <a:r>
              <a:rPr lang="de-DE" noProof="0" smtClean="0"/>
              <a:t>Tabelle durch Klicken auf Symbol hinzufügen</a:t>
            </a:r>
            <a:endParaRPr lang="de-DE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Holger Lütters\My Dropbox\01_Lehre FH UNI\01_HNE_Eberswalde\900_Namensfindungskomission\PPT\Daten_Rafalski_17032010\03.042010\PPT_fffuss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79359" y="6629460"/>
            <a:ext cx="9221916" cy="225230"/>
          </a:xfrm>
          <a:prstGeom prst="rect">
            <a:avLst/>
          </a:prstGeom>
          <a:noFill/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1" y="188913"/>
            <a:ext cx="6429389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052513"/>
            <a:ext cx="8572529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1774" y="6611803"/>
            <a:ext cx="77246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Aft>
                <a:spcPct val="40000"/>
              </a:spcAft>
              <a:buFont typeface="Arial" panose="020B0604020202020204" pitchFamily="34" charset="0"/>
              <a:buNone/>
              <a:defRPr/>
            </a:pPr>
            <a:r>
              <a:rPr lang="de-DE" sz="1000" b="0" kern="1200" baseline="0" dirty="0" smtClean="0">
                <a:solidFill>
                  <a:srgbClr val="333020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Vortrag 23. April 2017						     Henriette Schmidt</a:t>
            </a:r>
            <a:endParaRPr lang="de-DE" sz="1000" b="0" dirty="0">
              <a:solidFill>
                <a:srgbClr val="33302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7416850" y="6611803"/>
            <a:ext cx="1727182" cy="242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de-CH" sz="10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Seite</a:t>
            </a:r>
            <a:r>
              <a:rPr lang="de-CH" sz="1000" b="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fld id="{A6DE4F01-DC90-4B7A-A1ED-EE179888CD06}" type="slidenum">
              <a:rPr lang="de-CH" sz="1000" b="0" smtClean="0">
                <a:solidFill>
                  <a:schemeClr val="tx1"/>
                </a:solidFill>
                <a:latin typeface="Arial" pitchFamily="34" charset="0"/>
              </a:rPr>
              <a:pPr algn="r">
                <a:defRPr/>
              </a:pPr>
              <a:t>‹Nr.›</a:t>
            </a:fld>
            <a:endParaRPr lang="de-CH" sz="1000" b="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8" name="Picture 4" descr="C:\Users\Holger Lütters\My Dropbox\01_Lehre FH UNI\01_HNE_Eberswalde\900_Namensfindungskomission\PPT\Daten_Rafalski_17032010\03.042010\PPT_fffuss.png"/>
          <p:cNvPicPr>
            <a:picLocks noChangeAspect="1" noChangeArrowheads="1"/>
          </p:cNvPicPr>
          <p:nvPr/>
        </p:nvPicPr>
        <p:blipFill rotWithShape="1">
          <a:blip r:embed="rId12" cstate="print"/>
          <a:srcRect r="13354" b="50000"/>
          <a:stretch/>
        </p:blipFill>
        <p:spPr bwMode="auto">
          <a:xfrm>
            <a:off x="0" y="965641"/>
            <a:ext cx="9180512" cy="129387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84" y="137734"/>
            <a:ext cx="2116531" cy="741642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-2" y="6064018"/>
            <a:ext cx="9142559" cy="572568"/>
            <a:chOff x="-2" y="6021288"/>
            <a:chExt cx="9142559" cy="572568"/>
          </a:xfrm>
        </p:grpSpPr>
        <p:pic>
          <p:nvPicPr>
            <p:cNvPr id="12" name="Bildplatzhalter 7" descr="14103268812_717a9c5361_o©Gruenewiese86.jpg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7" b="44999"/>
            <a:stretch/>
          </p:blipFill>
          <p:spPr bwMode="auto">
            <a:xfrm>
              <a:off x="-2" y="6021288"/>
              <a:ext cx="9142559" cy="57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Bildplatzhalter 13" descr="SWW_Logo_Weiß.eps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" r="33"/>
            <a:stretch>
              <a:fillRect/>
            </a:stretch>
          </p:blipFill>
          <p:spPr bwMode="auto">
            <a:xfrm>
              <a:off x="7308304" y="6059112"/>
              <a:ext cx="1512168" cy="485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333020"/>
          </a:solidFill>
          <a:latin typeface="Cambria" panose="02040503050406030204" pitchFamily="18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6699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6699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6699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6699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40000"/>
        </a:spcAft>
        <a:buFont typeface="Arial" pitchFamily="34" charset="0"/>
        <a:buChar char="•"/>
        <a:defRPr sz="2000">
          <a:solidFill>
            <a:srgbClr val="333020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333020"/>
          </a:solidFill>
          <a:latin typeface="Calibri" panose="020F0502020204030204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333020"/>
          </a:solidFill>
          <a:latin typeface="Calibri" panose="020F0502020204030204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Century Gothic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1600" y="3356992"/>
            <a:ext cx="7072362" cy="1752600"/>
          </a:xfrm>
        </p:spPr>
        <p:txBody>
          <a:bodyPr/>
          <a:lstStyle/>
          <a:p>
            <a:r>
              <a:rPr lang="de-DE" sz="2000" dirty="0" smtClean="0"/>
              <a:t>Ehrenamtlichen-Modul 23. April 2017</a:t>
            </a:r>
          </a:p>
          <a:p>
            <a:r>
              <a:rPr lang="de-DE" sz="2000" dirty="0" smtClean="0"/>
              <a:t>Henriette Schmidt  </a:t>
            </a:r>
            <a:r>
              <a:rPr lang="de-DE" sz="1400" dirty="0" smtClean="0"/>
              <a:t>Diplom-Landschaftsökologin</a:t>
            </a:r>
            <a:endParaRPr lang="de-DE" sz="14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de-DE" sz="5400" dirty="0" smtClean="0"/>
              <a:t>Dendrochronologie</a:t>
            </a:r>
            <a:br>
              <a:rPr lang="de-DE" sz="5400" dirty="0" smtClean="0"/>
            </a:br>
            <a:r>
              <a:rPr lang="de-DE" sz="2800" dirty="0" smtClean="0"/>
              <a:t>-Erklärt in 15 Minuten-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5936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Methodik</a:t>
            </a:r>
            <a:endParaRPr lang="de-DE" dirty="0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34" y="1311116"/>
            <a:ext cx="4559531" cy="4526280"/>
          </a:xfrm>
        </p:spPr>
      </p:pic>
      <p:cxnSp>
        <p:nvCxnSpPr>
          <p:cNvPr id="7" name="Gerade Verbindung 6"/>
          <p:cNvCxnSpPr/>
          <p:nvPr/>
        </p:nvCxnSpPr>
        <p:spPr>
          <a:xfrm flipH="1">
            <a:off x="4584632" y="1642944"/>
            <a:ext cx="1152128" cy="18002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H="1" flipV="1">
            <a:off x="4574646" y="3475300"/>
            <a:ext cx="1944216" cy="63968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3203848" y="2369662"/>
            <a:ext cx="1296144" cy="1008112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68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Weiserjahre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4738361"/>
            <a:ext cx="8229600" cy="1387802"/>
          </a:xfrm>
        </p:spPr>
        <p:txBody>
          <a:bodyPr>
            <a:normAutofit/>
          </a:bodyPr>
          <a:lstStyle/>
          <a:p>
            <a:r>
              <a:rPr lang="de-DE" smtClean="0"/>
              <a:t>Beispiel: Jahrringchronologie </a:t>
            </a:r>
            <a:r>
              <a:rPr lang="de-DE" dirty="0" smtClean="0"/>
              <a:t>Buche Südschweden</a:t>
            </a:r>
          </a:p>
          <a:p>
            <a:r>
              <a:rPr lang="de-DE" dirty="0" smtClean="0"/>
              <a:t>Negative </a:t>
            </a:r>
            <a:r>
              <a:rPr lang="de-DE" dirty="0" err="1" smtClean="0"/>
              <a:t>Weiserjahre</a:t>
            </a:r>
            <a:r>
              <a:rPr lang="de-DE" dirty="0" smtClean="0"/>
              <a:t> in trockenen oder kalten Jahren, oder bei besonderen geschichtlichen Ereignissen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77" y="1512081"/>
            <a:ext cx="8100391" cy="32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092280" y="1412776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(Nach Schmidt 2013)</a:t>
            </a:r>
            <a:endParaRPr lang="de-DE" sz="800" dirty="0"/>
          </a:p>
        </p:txBody>
      </p:sp>
      <p:sp>
        <p:nvSpPr>
          <p:cNvPr id="9" name="Ellipse 8"/>
          <p:cNvSpPr/>
          <p:nvPr/>
        </p:nvSpPr>
        <p:spPr>
          <a:xfrm>
            <a:off x="5796136" y="3501008"/>
            <a:ext cx="432048" cy="432048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7164288" y="3717032"/>
            <a:ext cx="432048" cy="432048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3635896" y="2708920"/>
            <a:ext cx="432048" cy="432048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1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Wesentliche Prinzipien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84784"/>
            <a:ext cx="5222189" cy="4320480"/>
          </a:xfrm>
          <a:scene3d>
            <a:camera prst="orthographicFront">
              <a:rot lat="0" lon="0" rev="21576000"/>
            </a:camera>
            <a:lightRig rig="threePt" dir="t"/>
          </a:scene3d>
        </p:spPr>
      </p:pic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323528" y="1124744"/>
            <a:ext cx="29523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Unter anderen:</a:t>
            </a:r>
          </a:p>
          <a:p>
            <a:pPr>
              <a:spcAft>
                <a:spcPts val="0"/>
              </a:spcAft>
            </a:pPr>
            <a:r>
              <a:rPr lang="de-DE" sz="2400" dirty="0" smtClean="0"/>
              <a:t>Aktualität</a:t>
            </a:r>
          </a:p>
          <a:p>
            <a:pPr lvl="1">
              <a:spcBef>
                <a:spcPts val="0"/>
              </a:spcBef>
            </a:pPr>
            <a:r>
              <a:rPr lang="de-DE" sz="1800" dirty="0" smtClean="0"/>
              <a:t>„The </a:t>
            </a:r>
            <a:r>
              <a:rPr lang="de-DE" sz="1800" dirty="0" err="1" smtClean="0"/>
              <a:t>present</a:t>
            </a:r>
            <a:r>
              <a:rPr lang="de-DE" sz="1800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key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past</a:t>
            </a:r>
            <a:r>
              <a:rPr lang="de-DE" sz="1800" dirty="0" smtClean="0"/>
              <a:t>.“</a:t>
            </a:r>
          </a:p>
          <a:p>
            <a:pPr marL="457200" lvl="1" indent="0">
              <a:spcBef>
                <a:spcPts val="0"/>
              </a:spcBef>
              <a:buNone/>
            </a:pPr>
            <a:endParaRPr lang="de-DE" sz="1800" dirty="0" smtClean="0"/>
          </a:p>
          <a:p>
            <a:pPr>
              <a:spcAft>
                <a:spcPts val="0"/>
              </a:spcAft>
            </a:pPr>
            <a:r>
              <a:rPr lang="de-DE" sz="2400" dirty="0" smtClean="0"/>
              <a:t>Crossdating </a:t>
            </a:r>
            <a:endParaRPr lang="de-DE" sz="2400" dirty="0"/>
          </a:p>
          <a:p>
            <a:pPr lvl="1">
              <a:spcBef>
                <a:spcPts val="0"/>
              </a:spcBef>
            </a:pPr>
            <a:r>
              <a:rPr lang="de-DE" sz="1800" dirty="0" smtClean="0"/>
              <a:t>Grundlage für Dendrochronologie und die Datierung</a:t>
            </a:r>
          </a:p>
          <a:p>
            <a:pPr marL="457200" lvl="1" indent="0">
              <a:spcBef>
                <a:spcPts val="0"/>
              </a:spcBef>
              <a:buNone/>
            </a:pPr>
            <a:endParaRPr lang="de-DE" sz="1800" dirty="0"/>
          </a:p>
          <a:p>
            <a:r>
              <a:rPr lang="de-DE" sz="2400" dirty="0" smtClean="0"/>
              <a:t>Prinzip des limitierenden Faktors</a:t>
            </a:r>
          </a:p>
          <a:p>
            <a:endParaRPr lang="de-DE" sz="2000" dirty="0" smtClean="0"/>
          </a:p>
          <a:p>
            <a:endParaRPr lang="de-DE" sz="2000" dirty="0"/>
          </a:p>
          <a:p>
            <a:pPr lvl="1"/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6588224" y="1196752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(Nach Schweingruber et al. 1995)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53574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Wesentliche Anwendungsbereiche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dirty="0"/>
              <a:t>Jedem Ring </a:t>
            </a:r>
            <a:r>
              <a:rPr lang="de-DE" dirty="0" smtClean="0"/>
              <a:t>kann genau </a:t>
            </a:r>
            <a:r>
              <a:rPr lang="de-DE" dirty="0"/>
              <a:t>ein Jahr zugeordnet werden!</a:t>
            </a:r>
          </a:p>
          <a:p>
            <a:pPr lvl="2"/>
            <a:r>
              <a:rPr lang="de-DE" dirty="0"/>
              <a:t>Grenzen! (Vorkommen der </a:t>
            </a:r>
            <a:r>
              <a:rPr lang="de-DE" dirty="0" smtClean="0"/>
              <a:t>Hölzer</a:t>
            </a:r>
            <a:r>
              <a:rPr lang="de-DE" dirty="0"/>
              <a:t>, Baumalter</a:t>
            </a:r>
            <a:r>
              <a:rPr lang="de-DE" dirty="0" smtClean="0"/>
              <a:t>, Wachstum…) </a:t>
            </a:r>
          </a:p>
          <a:p>
            <a:pPr marL="914400" lvl="2" indent="0">
              <a:buNone/>
            </a:pPr>
            <a:endParaRPr lang="de-DE" dirty="0"/>
          </a:p>
          <a:p>
            <a:r>
              <a:rPr lang="de-DE" dirty="0" smtClean="0"/>
              <a:t>Korrelation mit Klimadaten </a:t>
            </a:r>
          </a:p>
          <a:p>
            <a:r>
              <a:rPr lang="de-DE" dirty="0" err="1" smtClean="0"/>
              <a:t>Weiserjahranalysen</a:t>
            </a:r>
            <a:endParaRPr lang="de-DE" dirty="0"/>
          </a:p>
          <a:p>
            <a:r>
              <a:rPr lang="de-DE" dirty="0" smtClean="0"/>
              <a:t>Konkurrenzverhältnisse – ökologische Grundlagen</a:t>
            </a:r>
          </a:p>
          <a:p>
            <a:pPr marL="914400" lvl="2" indent="0">
              <a:buNone/>
            </a:pPr>
            <a:endParaRPr lang="de-DE" dirty="0" smtClean="0"/>
          </a:p>
          <a:p>
            <a:r>
              <a:rPr lang="de-DE" dirty="0" smtClean="0"/>
              <a:t>Kalibrierung von C</a:t>
            </a:r>
            <a:r>
              <a:rPr lang="de-DE" sz="2400" dirty="0" smtClean="0"/>
              <a:t>14</a:t>
            </a:r>
            <a:r>
              <a:rPr lang="de-DE" dirty="0" smtClean="0"/>
              <a:t>-Kurven </a:t>
            </a:r>
            <a:r>
              <a:rPr lang="de-DE" sz="1800" dirty="0" smtClean="0"/>
              <a:t>(</a:t>
            </a:r>
            <a:r>
              <a:rPr lang="de-DE" sz="1800" dirty="0" err="1" smtClean="0"/>
              <a:t>Radiocarbonmethode</a:t>
            </a:r>
            <a:r>
              <a:rPr lang="de-DE" sz="1800" dirty="0" smtClean="0"/>
              <a:t> – Datierung in der Archäologie durch die Zählung des Anteils der zerfallenen, radioaktiven Kohlenstoffatome)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61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Wesentliche Anwendungsbereiche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Klimaforschung und –</a:t>
            </a:r>
            <a:r>
              <a:rPr lang="de-DE" dirty="0" err="1" smtClean="0"/>
              <a:t>rekonstruktion</a:t>
            </a:r>
            <a:endParaRPr lang="de-DE" dirty="0" smtClean="0"/>
          </a:p>
          <a:p>
            <a:pPr lvl="2"/>
            <a:r>
              <a:rPr lang="de-DE" dirty="0" smtClean="0"/>
              <a:t>Temperatur- und Niederschlagsverteilung</a:t>
            </a:r>
          </a:p>
          <a:p>
            <a:pPr lvl="2"/>
            <a:r>
              <a:rPr lang="de-DE" dirty="0" smtClean="0"/>
              <a:t>Baumartenzusammensetzung</a:t>
            </a:r>
          </a:p>
          <a:p>
            <a:pPr lvl="2"/>
            <a:r>
              <a:rPr lang="de-DE" dirty="0" smtClean="0"/>
              <a:t>Meeresströmungen</a:t>
            </a:r>
          </a:p>
          <a:p>
            <a:pPr lvl="2"/>
            <a:r>
              <a:rPr lang="de-DE" dirty="0" smtClean="0"/>
              <a:t>Geologische Ereignisse (Gletscherschmelze, Vulkanausbrüche, Muren, Feuer, Überschwemmungen, …)</a:t>
            </a:r>
          </a:p>
          <a:p>
            <a:pPr marL="914400" lvl="2" indent="0">
              <a:buNone/>
            </a:pPr>
            <a:endParaRPr lang="de-DE" dirty="0" smtClean="0"/>
          </a:p>
          <a:p>
            <a:r>
              <a:rPr lang="de-DE" dirty="0" smtClean="0"/>
              <a:t>Datierung (historische Stätten, Kulturen, Gebäude, archäologische Funde,…)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83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aus der Praxis 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Untersuchungen hier im Haus im Rahmen eines Waldklimafonds-Projektes</a:t>
            </a:r>
          </a:p>
          <a:p>
            <a:pPr lvl="1"/>
            <a:r>
              <a:rPr lang="de-DE" dirty="0" smtClean="0"/>
              <a:t>„</a:t>
            </a:r>
            <a:r>
              <a:rPr lang="de-DE" dirty="0" err="1" smtClean="0"/>
              <a:t>Dendroökologische</a:t>
            </a:r>
            <a:r>
              <a:rPr lang="de-DE" dirty="0" smtClean="0"/>
              <a:t> und ökophysiologische Untersuchungen zur Klimasensitivität seltener heimischer Waldbaumarten“</a:t>
            </a:r>
          </a:p>
          <a:p>
            <a:pPr lvl="2"/>
            <a:r>
              <a:rPr lang="de-DE" dirty="0" smtClean="0"/>
              <a:t>Trockenstressversuche </a:t>
            </a:r>
          </a:p>
          <a:p>
            <a:pPr lvl="2"/>
            <a:r>
              <a:rPr lang="de-DE" dirty="0" smtClean="0"/>
              <a:t>Felduntersuchungen (inkl. Dendrochronologie) an seltenen Baumarten am originalen </a:t>
            </a:r>
            <a:r>
              <a:rPr lang="de-DE" dirty="0" err="1" smtClean="0"/>
              <a:t>Wuchsort</a:t>
            </a:r>
            <a:endParaRPr lang="de-DE" dirty="0" smtClean="0"/>
          </a:p>
          <a:p>
            <a:pPr lvl="1"/>
            <a:r>
              <a:rPr lang="de-DE" dirty="0" smtClean="0"/>
              <a:t>Aus einer Fülle von kombinierten Methoden versuchen wir das Wachstum und die Anpassung der Baumarten mit und an den Klimawandel zu untersuchen</a:t>
            </a:r>
          </a:p>
          <a:p>
            <a:pPr lvl="1"/>
            <a:r>
              <a:rPr lang="de-DE" dirty="0" smtClean="0"/>
              <a:t>Baumartenzusammensetzung kann die Klimaplastizität eines Waldes erhöhen</a:t>
            </a:r>
          </a:p>
        </p:txBody>
      </p:sp>
      <p:pic>
        <p:nvPicPr>
          <p:cNvPr id="1026" name="Picture 2" descr="S:\Projekte\Waldcampus\WaldWelten\4 WissenschaftsWelt\Projekte\Waldklimafond_Seltene Baumarten\03 Öffentlichkeitsarbeit\Logos\logo_wkf_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34" y="5085184"/>
            <a:ext cx="2694062" cy="8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0" y="4869160"/>
            <a:ext cx="1547664" cy="10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aus der Praxis I</a:t>
            </a:r>
            <a:endParaRPr lang="de-DE" dirty="0"/>
          </a:p>
        </p:txBody>
      </p:sp>
      <p:pic>
        <p:nvPicPr>
          <p:cNvPr id="1026" name="Picture 2" descr="S:\Projekte\Waldcampus\WaldWelten\4 WissenschaftsWelt\Projekte\Waldklimafond_Seltene Baumarten\03 Öffentlichkeitsarbeit\Logos\logo_wkf_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12" y="5675886"/>
            <a:ext cx="1154492" cy="34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62" y="5657598"/>
            <a:ext cx="557806" cy="363690"/>
          </a:xfrm>
          <a:prstGeom prst="rect">
            <a:avLst/>
          </a:prstGeom>
        </p:spPr>
      </p:pic>
      <p:pic>
        <p:nvPicPr>
          <p:cNvPr id="5" name="Picture 2" descr="S:\Projekte\Waldcampus\WaldWelten\4 WissenschaftsWelt\Projekte\Waldklimafond_Seltene Baumarten\09 Bilder\20160721_Versuch\DSCN43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124743"/>
            <a:ext cx="2879881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Projekte\Waldcampus\WaldWelten\4 WissenschaftsWelt\Projekte\Waldklimafond_Seltene Baumarten\09 Bilder\20160607_Versuch_Foliengewächshaus MS\SANY0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5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:\Projekte\Waldcampus\WaldWelten\4 WissenschaftsWelt\Projekte\Waldklimafond_Seltene Baumarten\09 Bilder\20160721_Versuch\DSCN43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124744"/>
            <a:ext cx="2880319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:\Projekte\Waldcampus\WaldWelten\4 WissenschaftsWelt\Projekte\Waldklimafond_Seltene Baumarten\09 Bilder\20161014-27_Flächenaufnahmen Zichower Forst\Plot 1-2 (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55835"/>
            <a:ext cx="3380433" cy="25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:\Projekte\Waldcampus\WaldWelten\4 WissenschaftsWelt\Projekte\Waldklimafond_Seltene Baumarten\09 Bilder\20161123-1202 Breitefenn Flächenaufnahmen\Plot 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55809"/>
            <a:ext cx="3380465" cy="25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0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1910" b="2398"/>
          <a:stretch/>
        </p:blipFill>
        <p:spPr bwMode="auto">
          <a:xfrm>
            <a:off x="154367" y="1284790"/>
            <a:ext cx="7776301" cy="440995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803960" y="1354593"/>
            <a:ext cx="1244059" cy="369332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6000"/>
                </a:schemeClr>
              </a:gs>
              <a:gs pos="0">
                <a:schemeClr val="accent2">
                  <a:shade val="93000"/>
                  <a:satMod val="130000"/>
                </a:schemeClr>
              </a:gs>
              <a:gs pos="0">
                <a:schemeClr val="accent2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Feld-Ahorn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835699" y="1907540"/>
            <a:ext cx="1212320" cy="369332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6000"/>
                </a:schemeClr>
              </a:gs>
              <a:gs pos="0">
                <a:schemeClr val="accent2">
                  <a:shade val="93000"/>
                  <a:satMod val="130000"/>
                </a:schemeClr>
              </a:gs>
              <a:gs pos="0">
                <a:schemeClr val="accent2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Sand-Birke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773273" y="2489954"/>
            <a:ext cx="1282723" cy="369332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6000"/>
                </a:schemeClr>
              </a:gs>
              <a:gs pos="0">
                <a:schemeClr val="accent2">
                  <a:shade val="93000"/>
                  <a:satMod val="130000"/>
                </a:schemeClr>
              </a:gs>
              <a:gs pos="0">
                <a:schemeClr val="accent2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Hain-Buche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863394" y="3029860"/>
            <a:ext cx="1203727" cy="369332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6000"/>
                </a:schemeClr>
              </a:gs>
              <a:gs pos="0">
                <a:schemeClr val="accent2">
                  <a:shade val="93000"/>
                  <a:satMod val="130000"/>
                </a:schemeClr>
              </a:gs>
              <a:gs pos="0">
                <a:schemeClr val="accent2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Wild-Apfel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596336" y="3552149"/>
            <a:ext cx="1470274" cy="369332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6000"/>
                </a:schemeClr>
              </a:gs>
              <a:gs pos="0">
                <a:schemeClr val="accent2">
                  <a:shade val="93000"/>
                  <a:satMod val="130000"/>
                </a:schemeClr>
              </a:gs>
              <a:gs pos="0">
                <a:schemeClr val="accent2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Vogel-Kirsche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850267" y="4123680"/>
            <a:ext cx="1207382" cy="369332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6000"/>
                </a:schemeClr>
              </a:gs>
              <a:gs pos="0">
                <a:schemeClr val="accent2">
                  <a:shade val="93000"/>
                  <a:satMod val="130000"/>
                </a:schemeClr>
              </a:gs>
              <a:gs pos="0">
                <a:schemeClr val="accent2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Wild-Birne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064428" y="4670812"/>
            <a:ext cx="993221" cy="369332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6000"/>
                </a:schemeClr>
              </a:gs>
              <a:gs pos="0">
                <a:schemeClr val="accent2">
                  <a:shade val="93000"/>
                  <a:satMod val="130000"/>
                </a:schemeClr>
              </a:gs>
              <a:gs pos="0">
                <a:schemeClr val="accent2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Elsbeere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559053" y="5251474"/>
            <a:ext cx="1505540" cy="369332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6000"/>
                </a:schemeClr>
              </a:gs>
              <a:gs pos="0">
                <a:schemeClr val="accent2">
                  <a:shade val="93000"/>
                  <a:satMod val="130000"/>
                </a:schemeClr>
              </a:gs>
              <a:gs pos="0">
                <a:schemeClr val="accent2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Gemeine Eibe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285719" y="188912"/>
            <a:ext cx="6429421" cy="668319"/>
          </a:xfrm>
        </p:spPr>
        <p:txBody>
          <a:bodyPr/>
          <a:lstStyle/>
          <a:p>
            <a:r>
              <a:rPr lang="de-DE" dirty="0" smtClean="0"/>
              <a:t>Beispiel aus der Praxis 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87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aus der Praxis II</a:t>
            </a:r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52736"/>
            <a:ext cx="5393941" cy="357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8"/>
          <p:cNvSpPr>
            <a:spLocks noGrp="1"/>
          </p:cNvSpPr>
          <p:nvPr>
            <p:ph sz="half" idx="2"/>
          </p:nvPr>
        </p:nvSpPr>
        <p:spPr>
          <a:xfrm>
            <a:off x="539552" y="5013176"/>
            <a:ext cx="4176464" cy="78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smtClean="0"/>
              <a:t>Welche Verbindung besteht zwischen diesen beiden Bildern? 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107504" y="4437112"/>
            <a:ext cx="30963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</a:rPr>
              <a:t>https://c1.staticflickr.com/6/5507/9401097808_178cf48a7e_b.jpg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57" y="3068960"/>
            <a:ext cx="3811531" cy="28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aus der Praxis II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62" y="1052736"/>
            <a:ext cx="6426107" cy="4971256"/>
          </a:xfrm>
        </p:spPr>
      </p:pic>
      <p:sp>
        <p:nvSpPr>
          <p:cNvPr id="8" name="Textfeld 7"/>
          <p:cNvSpPr txBox="1"/>
          <p:nvPr/>
        </p:nvSpPr>
        <p:spPr>
          <a:xfrm>
            <a:off x="4139952" y="2094964"/>
            <a:ext cx="7416824" cy="253916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de-DE" sz="1050" dirty="0" smtClean="0"/>
              <a:t>(Verändert nach Hellmann et al. 2013: </a:t>
            </a:r>
            <a:r>
              <a:rPr lang="de-DE" sz="1050" dirty="0" err="1" smtClean="0"/>
              <a:t>Tracing</a:t>
            </a:r>
            <a:r>
              <a:rPr lang="de-DE" sz="1050" dirty="0" smtClean="0"/>
              <a:t> </a:t>
            </a:r>
            <a:r>
              <a:rPr lang="de-DE" sz="1050" dirty="0" err="1" smtClean="0"/>
              <a:t>the</a:t>
            </a:r>
            <a:r>
              <a:rPr lang="de-DE" sz="1050" dirty="0" smtClean="0"/>
              <a:t> </a:t>
            </a:r>
            <a:r>
              <a:rPr lang="de-DE" sz="1050" dirty="0" err="1" smtClean="0"/>
              <a:t>origin</a:t>
            </a:r>
            <a:r>
              <a:rPr lang="de-DE" sz="1050" dirty="0" smtClean="0"/>
              <a:t> </a:t>
            </a:r>
            <a:r>
              <a:rPr lang="de-DE" sz="1050" dirty="0" err="1" smtClean="0"/>
              <a:t>of</a:t>
            </a:r>
            <a:r>
              <a:rPr lang="de-DE" sz="1050" dirty="0" smtClean="0"/>
              <a:t> </a:t>
            </a:r>
            <a:r>
              <a:rPr lang="de-DE" sz="1050" dirty="0" err="1"/>
              <a:t>A</a:t>
            </a:r>
            <a:r>
              <a:rPr lang="de-DE" sz="1050" dirty="0" err="1" smtClean="0"/>
              <a:t>rctic</a:t>
            </a:r>
            <a:r>
              <a:rPr lang="de-DE" sz="1050" dirty="0" smtClean="0"/>
              <a:t> </a:t>
            </a:r>
            <a:r>
              <a:rPr lang="de-DE" sz="1050" dirty="0" err="1" smtClean="0"/>
              <a:t>driftwood</a:t>
            </a:r>
            <a:r>
              <a:rPr lang="de-DE" sz="1050" dirty="0" smtClean="0"/>
              <a:t>)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4522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Begriffsklärung Dendrochronologie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Begriffe aus dem Griechischen</a:t>
            </a:r>
          </a:p>
          <a:p>
            <a:pPr lvl="1"/>
            <a:r>
              <a:rPr lang="de-DE" dirty="0" err="1" smtClean="0"/>
              <a:t>Dendro</a:t>
            </a:r>
            <a:r>
              <a:rPr lang="de-DE" dirty="0" smtClean="0"/>
              <a:t>- 	der </a:t>
            </a:r>
            <a:r>
              <a:rPr lang="de-DE" dirty="0"/>
              <a:t>Baum</a:t>
            </a:r>
          </a:p>
          <a:p>
            <a:pPr lvl="1"/>
            <a:r>
              <a:rPr lang="de-DE" dirty="0" err="1" smtClean="0"/>
              <a:t>Chronos</a:t>
            </a:r>
            <a:r>
              <a:rPr lang="de-DE" dirty="0" smtClean="0"/>
              <a:t>- 	die </a:t>
            </a:r>
            <a:r>
              <a:rPr lang="de-DE" dirty="0"/>
              <a:t>Zeit</a:t>
            </a:r>
          </a:p>
          <a:p>
            <a:pPr lvl="1"/>
            <a:r>
              <a:rPr lang="de-DE" dirty="0" smtClean="0"/>
              <a:t>Logos- 	Lehre</a:t>
            </a:r>
            <a:r>
              <a:rPr lang="de-DE" dirty="0"/>
              <a:t>, Sinn</a:t>
            </a:r>
          </a:p>
          <a:p>
            <a:pPr lvl="3"/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„Die Lehre von der </a:t>
            </a:r>
            <a:r>
              <a:rPr lang="de-DE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Baumzeit</a:t>
            </a:r>
            <a:r>
              <a:rPr lang="de-DE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</a:p>
          <a:p>
            <a:pPr marL="1371600" lvl="3" indent="0">
              <a:buNone/>
            </a:pPr>
            <a:endParaRPr lang="de-DE" dirty="0" smtClean="0"/>
          </a:p>
          <a:p>
            <a:r>
              <a:rPr lang="de-DE" dirty="0" smtClean="0"/>
              <a:t>Leonardo da Vinci (1452-1519) soll der Erste gewesen sein, der zwischen Baumringbreiten und Wetterereignissen Verbindungen gefunden hat</a:t>
            </a:r>
          </a:p>
          <a:p>
            <a:r>
              <a:rPr lang="de-DE" dirty="0" smtClean="0"/>
              <a:t>Eine neue Wissenschaft, aber nicht mehr ganz so klein wie noch vor 70 Jahren</a:t>
            </a:r>
          </a:p>
          <a:p>
            <a:r>
              <a:rPr lang="de-DE" dirty="0" smtClean="0"/>
              <a:t>In Amerika (Arizona) sehr populär, aber auch in Europa große Institute (z.B. WSL – Eidgenössische Forschungsanstalt für Wald, Schnee und Landschaft in der Schweiz, PIK in Potsdam)</a:t>
            </a:r>
          </a:p>
          <a:p>
            <a:pPr lvl="3"/>
            <a:endParaRPr lang="de-DE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aus der Praxis II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285719" y="1124744"/>
            <a:ext cx="4097373" cy="639762"/>
          </a:xfrm>
        </p:spPr>
        <p:txBody>
          <a:bodyPr/>
          <a:lstStyle/>
          <a:p>
            <a:pPr algn="ctr"/>
            <a:r>
              <a:rPr lang="de-DE" sz="2800" b="0" dirty="0" smtClean="0"/>
              <a:t>Holzanatomie Birke</a:t>
            </a:r>
            <a:endParaRPr lang="de-DE" sz="2800" b="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381" y="1916832"/>
            <a:ext cx="2996543" cy="395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3"/>
          </p:nvPr>
        </p:nvSpPr>
        <p:spPr>
          <a:xfrm>
            <a:off x="4616421" y="1124744"/>
            <a:ext cx="4098983" cy="639762"/>
          </a:xfrm>
        </p:spPr>
        <p:txBody>
          <a:bodyPr>
            <a:normAutofit/>
          </a:bodyPr>
          <a:lstStyle/>
          <a:p>
            <a:pPr algn="ctr"/>
            <a:r>
              <a:rPr lang="de-DE" sz="2800" b="0" dirty="0" smtClean="0"/>
              <a:t>Holzanatomie Kiefer</a:t>
            </a:r>
            <a:endParaRPr lang="de-DE" sz="2800" b="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8816" y="1916832"/>
            <a:ext cx="263419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484317" y="4246389"/>
            <a:ext cx="3168352" cy="20005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de-DE" sz="700" dirty="0"/>
              <a:t>http://www.cifap.utad.pt/sectransv_pinus_sylvestris.jpeg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195736" y="4083530"/>
            <a:ext cx="3528392" cy="20005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de-DE" sz="700" dirty="0"/>
              <a:t>http://www.scielo.cl/fbpe/img/maderas/v8n3/fig4b_art07.jpg</a:t>
            </a:r>
          </a:p>
        </p:txBody>
      </p:sp>
    </p:spTree>
    <p:extLst>
      <p:ext uri="{BB962C8B-B14F-4D97-AF65-F5344CB8AC3E}">
        <p14:creationId xmlns:p14="http://schemas.microsoft.com/office/powerpoint/2010/main" val="8901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aus der Praxis II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Untersuchungen zeigen, dass die Treibhölzer vorwiegend aus der Forstwirtschaft Russlands kommen</a:t>
            </a:r>
          </a:p>
          <a:p>
            <a:r>
              <a:rPr lang="de-DE" dirty="0" smtClean="0"/>
              <a:t>Viele Fragen sind aber noch offen!</a:t>
            </a:r>
          </a:p>
          <a:p>
            <a:r>
              <a:rPr lang="de-DE" dirty="0" smtClean="0"/>
              <a:t>Archäologische Untersuchungen zeigen, dass die Isländer ihre ersten Kirchen sowohl aus Treibhölzern als auch aus heimischen Birken gebaut haben</a:t>
            </a:r>
          </a:p>
          <a:p>
            <a:pPr lvl="2"/>
            <a:r>
              <a:rPr lang="de-DE" dirty="0" smtClean="0"/>
              <a:t>Island war also einmal bewaldet?!</a:t>
            </a:r>
          </a:p>
        </p:txBody>
      </p:sp>
    </p:spTree>
    <p:extLst>
      <p:ext uri="{BB962C8B-B14F-4D97-AF65-F5344CB8AC3E}">
        <p14:creationId xmlns:p14="http://schemas.microsoft.com/office/powerpoint/2010/main" val="8136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Vielen Dank fürs Zuhören!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 Fragen stehe ich gern zur Verfügung!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8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7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Klimaveränderungen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 anchor="ctr" anchorCtr="0"/>
          <a:lstStyle/>
          <a:p>
            <a:pPr algn="ctr"/>
            <a:r>
              <a:rPr lang="de-DE" dirty="0" smtClean="0"/>
              <a:t>In Brandenburg speziell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Temperaturerhöhung</a:t>
            </a:r>
          </a:p>
          <a:p>
            <a:r>
              <a:rPr lang="de-DE" dirty="0" smtClean="0"/>
              <a:t>Geringere Niederschläge im Sommer, mehr im Winter</a:t>
            </a:r>
          </a:p>
          <a:p>
            <a:r>
              <a:rPr lang="de-DE" dirty="0" smtClean="0"/>
              <a:t>Zunahme von Extremereignissen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 anchor="ctr" anchorCtr="0"/>
          <a:lstStyle/>
          <a:p>
            <a:pPr algn="ctr"/>
            <a:r>
              <a:rPr lang="de-DE" dirty="0" smtClean="0"/>
              <a:t>Direkte Folgen für den Wald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Wasserstress in der Vegetationsperiode</a:t>
            </a:r>
          </a:p>
          <a:p>
            <a:r>
              <a:rPr lang="de-DE" dirty="0" smtClean="0"/>
              <a:t>Stress durch „zu trockene“ oder „zu nasse“ Bedingungen</a:t>
            </a:r>
          </a:p>
          <a:p>
            <a:r>
              <a:rPr lang="de-DE" dirty="0" smtClean="0"/>
              <a:t>Ggf. Arealverschiebung</a:t>
            </a:r>
          </a:p>
          <a:p>
            <a:r>
              <a:rPr lang="de-DE" b="1" dirty="0" smtClean="0"/>
              <a:t>Abnahme der Wuchsleistung bis zum Absterben der Bäume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4093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uiExpand="1" build="p"/>
      <p:bldP spid="5" grpId="0" build="p"/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kann verändert werden?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Baumartenzusammensetzung beeinflusst die Klimaplastizität eines Bestandes positiv</a:t>
            </a:r>
          </a:p>
          <a:p>
            <a:r>
              <a:rPr lang="de-DE" dirty="0" smtClean="0"/>
              <a:t>Monitoring einheimischer Baumarten und Gastbaumarten im Kleinbestandsarboretum</a:t>
            </a:r>
          </a:p>
          <a:p>
            <a:r>
              <a:rPr lang="de-DE" dirty="0" smtClean="0"/>
              <a:t>Adaption der Bestände an den Klimawandel (wenn nicht aus eigener Kraft – nachhelfen durch Pflanzung geeigneter Gehölze)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093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Methodik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106454" cy="4968552"/>
          </a:xfrm>
        </p:spPr>
      </p:pic>
    </p:spTree>
    <p:extLst>
      <p:ext uri="{BB962C8B-B14F-4D97-AF65-F5344CB8AC3E}">
        <p14:creationId xmlns:p14="http://schemas.microsoft.com/office/powerpoint/2010/main" val="6881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Methodik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18526"/>
            <a:ext cx="6572831" cy="4930754"/>
          </a:xfrm>
        </p:spPr>
      </p:pic>
    </p:spTree>
    <p:extLst>
      <p:ext uri="{BB962C8B-B14F-4D97-AF65-F5344CB8AC3E}">
        <p14:creationId xmlns:p14="http://schemas.microsoft.com/office/powerpoint/2010/main" val="3996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Methodik</a:t>
            </a:r>
            <a:endParaRPr lang="de-DE" dirty="0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21" y="1052736"/>
            <a:ext cx="5005052" cy="4968552"/>
          </a:xfrm>
        </p:spPr>
      </p:pic>
    </p:spTree>
    <p:extLst>
      <p:ext uri="{BB962C8B-B14F-4D97-AF65-F5344CB8AC3E}">
        <p14:creationId xmlns:p14="http://schemas.microsoft.com/office/powerpoint/2010/main" val="3996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Methodik</a:t>
            </a:r>
            <a:endParaRPr lang="de-DE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323528" y="1556792"/>
            <a:ext cx="2962672" cy="4525963"/>
          </a:xfrm>
        </p:spPr>
        <p:txBody>
          <a:bodyPr/>
          <a:lstStyle/>
          <a:p>
            <a:r>
              <a:rPr lang="de-DE" dirty="0" smtClean="0"/>
              <a:t>Bohrung oder Baumscheiben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52736"/>
            <a:ext cx="6084068" cy="405604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32584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Methodik</a:t>
            </a:r>
            <a:endParaRPr lang="de-DE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Bei Bohrung können Verfärbungen im Holz entstehen. </a:t>
            </a:r>
          </a:p>
          <a:p>
            <a:r>
              <a:rPr lang="de-DE" sz="2400" dirty="0" smtClean="0"/>
              <a:t>Die Bohrlöcher verschießen sich gut von selbst, es kann nachgeholfen werden.</a:t>
            </a:r>
            <a:endParaRPr lang="de-DE" sz="2400" dirty="0"/>
          </a:p>
        </p:txBody>
      </p:sp>
      <p:pic>
        <p:nvPicPr>
          <p:cNvPr id="1026" name="Picture 2" descr="E:\Bilder\2016\2016 10\DSCN5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64826"/>
            <a:ext cx="4481080" cy="33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ilder\2016\2016 10\DSCN5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43" y="2664826"/>
            <a:ext cx="4470361" cy="33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83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Methodik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Trocknen, Leimen, Schleifen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6" y="1881942"/>
            <a:ext cx="2717162" cy="406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1942"/>
            <a:ext cx="6101008" cy="406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0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Methodik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85751" y="1052513"/>
            <a:ext cx="8534722" cy="5043487"/>
          </a:xfrm>
        </p:spPr>
        <p:txBody>
          <a:bodyPr/>
          <a:lstStyle/>
          <a:p>
            <a:r>
              <a:rPr lang="de-DE" dirty="0"/>
              <a:t>Nach dem </a:t>
            </a:r>
            <a:r>
              <a:rPr lang="de-DE" dirty="0" smtClean="0"/>
              <a:t>Schleifen scannen </a:t>
            </a:r>
            <a:r>
              <a:rPr lang="de-DE" dirty="0"/>
              <a:t>der </a:t>
            </a:r>
            <a:r>
              <a:rPr lang="de-DE" dirty="0" smtClean="0"/>
              <a:t>Kerne und Vermessung </a:t>
            </a:r>
            <a:r>
              <a:rPr lang="de-DE" dirty="0"/>
              <a:t>am </a:t>
            </a:r>
            <a:r>
              <a:rPr lang="de-DE" dirty="0" smtClean="0"/>
              <a:t>PC oder an einem Messtisch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3074" name="Picture 2" descr="E:\HNE_Eberswalde_Stiftung_WaldWelten\2014 Waldklima\2014 Dendromodul\Bildersammlung\Ryssberget 2x für Präsentation groß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724241"/>
            <a:ext cx="2016224" cy="7033561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HNE_Eberswalde_Stiftung_WaldWelten\2014 Waldklima\2014 Dendromodul\Bildersammlung\Ryss 2x mit kreuz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64" y="1412776"/>
            <a:ext cx="2024240" cy="704869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0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Design HNEE WKF">
  <a:themeElements>
    <a:clrScheme name="HNE Eberswalde">
      <a:dk1>
        <a:srgbClr val="000000"/>
      </a:dk1>
      <a:lt1>
        <a:srgbClr val="FFFFFF"/>
      </a:lt1>
      <a:dk2>
        <a:srgbClr val="4F4634"/>
      </a:dk2>
      <a:lt2>
        <a:srgbClr val="ECEADC"/>
      </a:lt2>
      <a:accent1>
        <a:srgbClr val="92B033"/>
      </a:accent1>
      <a:accent2>
        <a:srgbClr val="4F4634"/>
      </a:accent2>
      <a:accent3>
        <a:srgbClr val="E1E8C3"/>
      </a:accent3>
      <a:accent4>
        <a:srgbClr val="000000"/>
      </a:accent4>
      <a:accent5>
        <a:srgbClr val="BF9000"/>
      </a:accent5>
      <a:accent6>
        <a:srgbClr val="ECEADC"/>
      </a:accent6>
      <a:hlink>
        <a:srgbClr val="495819"/>
      </a:hlink>
      <a:folHlink>
        <a:srgbClr val="BF9000"/>
      </a:folHlink>
    </a:clrScheme>
    <a:fontScheme name="Nur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HNEE WKF</Template>
  <TotalTime>0</TotalTime>
  <Words>612</Words>
  <Application>Microsoft Office PowerPoint</Application>
  <PresentationFormat>Bildschirmpräsentation (4:3)</PresentationFormat>
  <Paragraphs>149</Paragraphs>
  <Slides>26</Slides>
  <Notes>10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Design HNEE WKF</vt:lpstr>
      <vt:lpstr>Dendrochronologie -Erklärt in 15 Minuten-</vt:lpstr>
      <vt:lpstr>Begriffsklärung Dendrochronologie</vt:lpstr>
      <vt:lpstr>Methodik</vt:lpstr>
      <vt:lpstr>Methodik</vt:lpstr>
      <vt:lpstr>Methodik</vt:lpstr>
      <vt:lpstr>Methodik</vt:lpstr>
      <vt:lpstr>Methodik</vt:lpstr>
      <vt:lpstr>Methodik</vt:lpstr>
      <vt:lpstr>Methodik</vt:lpstr>
      <vt:lpstr>Methodik</vt:lpstr>
      <vt:lpstr>Weiserjahre</vt:lpstr>
      <vt:lpstr>Wesentliche Prinzipien</vt:lpstr>
      <vt:lpstr>Wesentliche Anwendungsbereiche</vt:lpstr>
      <vt:lpstr>Wesentliche Anwendungsbereiche</vt:lpstr>
      <vt:lpstr>Beispiel aus der Praxis I</vt:lpstr>
      <vt:lpstr>Beispiel aus der Praxis I</vt:lpstr>
      <vt:lpstr>Beispiel aus der Praxis I</vt:lpstr>
      <vt:lpstr>Beispiel aus der Praxis II</vt:lpstr>
      <vt:lpstr>Beispiel aus der Praxis II</vt:lpstr>
      <vt:lpstr>Beispiel aus der Praxis II</vt:lpstr>
      <vt:lpstr>Beispiel aus der Praxis II</vt:lpstr>
      <vt:lpstr>Vielen Dank fürs Zuhören!</vt:lpstr>
      <vt:lpstr>PowerPoint-Präsentation</vt:lpstr>
      <vt:lpstr>PowerPoint-Präsentation</vt:lpstr>
      <vt:lpstr>Klimaveränderungen</vt:lpstr>
      <vt:lpstr>Was kann verändert werden?</vt:lpstr>
    </vt:vector>
  </TitlesOfParts>
  <Company>HNE Eberswalde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Schmidt, Henriette</dc:creator>
  <cp:lastModifiedBy>Schmidt, Henriette</cp:lastModifiedBy>
  <cp:revision>79</cp:revision>
  <dcterms:created xsi:type="dcterms:W3CDTF">2014-05-08T09:15:00Z</dcterms:created>
  <dcterms:modified xsi:type="dcterms:W3CDTF">2017-04-21T06:49:47Z</dcterms:modified>
</cp:coreProperties>
</file>